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4.xml" ContentType="application/vnd.openxmlformats-officedocument.presentationml.notesSlide+xml"/>
  <Override PartName="/ppt/notesSlides/notesSlide395.xml" ContentType="application/vnd.openxmlformats-officedocument.presentationml.notesSlide+xml"/>
  <Override PartName="/ppt/notesSlides/notesSlide396.xml" ContentType="application/vnd.openxmlformats-officedocument.presentationml.notesSlide+xml"/>
  <Override PartName="/ppt/notesSlides/notesSlide397.xml" ContentType="application/vnd.openxmlformats-officedocument.presentationml.notesSlide+xml"/>
  <Override PartName="/ppt/notesSlides/notesSlide398.xml" ContentType="application/vnd.openxmlformats-officedocument.presentationml.notesSlide+xml"/>
  <Override PartName="/ppt/notesSlides/notesSlide399.xml" ContentType="application/vnd.openxmlformats-officedocument.presentationml.notesSlide+xml"/>
  <Override PartName="/ppt/notesSlides/notesSlide400.xml" ContentType="application/vnd.openxmlformats-officedocument.presentationml.notesSlide+xml"/>
  <Override PartName="/ppt/notesSlides/notesSlide401.xml" ContentType="application/vnd.openxmlformats-officedocument.presentationml.notesSlide+xml"/>
  <Override PartName="/ppt/notesSlides/notesSlide402.xml" ContentType="application/vnd.openxmlformats-officedocument.presentationml.notesSlide+xml"/>
  <Override PartName="/ppt/notesSlides/notesSlide403.xml" ContentType="application/vnd.openxmlformats-officedocument.presentationml.notesSlide+xml"/>
  <Override PartName="/ppt/notesSlides/notesSlide404.xml" ContentType="application/vnd.openxmlformats-officedocument.presentationml.notesSlide+xml"/>
  <Override PartName="/ppt/notesSlides/notesSlide405.xml" ContentType="application/vnd.openxmlformats-officedocument.presentationml.notesSlide+xml"/>
  <Override PartName="/ppt/notesSlides/notesSlide406.xml" ContentType="application/vnd.openxmlformats-officedocument.presentationml.notesSlide+xml"/>
  <Override PartName="/ppt/notesSlides/notesSlide407.xml" ContentType="application/vnd.openxmlformats-officedocument.presentationml.notesSlide+xml"/>
  <Override PartName="/ppt/notesSlides/notesSlide408.xml" ContentType="application/vnd.openxmlformats-officedocument.presentationml.notesSlide+xml"/>
  <Override PartName="/ppt/notesSlides/notesSlide409.xml" ContentType="application/vnd.openxmlformats-officedocument.presentationml.notesSlide+xml"/>
  <Override PartName="/ppt/notesSlides/notesSlide410.xml" ContentType="application/vnd.openxmlformats-officedocument.presentationml.notesSlide+xml"/>
  <Override PartName="/ppt/notesSlides/notesSlide411.xml" ContentType="application/vnd.openxmlformats-officedocument.presentationml.notesSlide+xml"/>
  <Override PartName="/ppt/notesSlides/notesSlide412.xml" ContentType="application/vnd.openxmlformats-officedocument.presentationml.notesSlide+xml"/>
  <Override PartName="/ppt/notesSlides/notesSlide413.xml" ContentType="application/vnd.openxmlformats-officedocument.presentationml.notesSlide+xml"/>
  <Override PartName="/ppt/notesSlides/notesSlide414.xml" ContentType="application/vnd.openxmlformats-officedocument.presentationml.notesSlide+xml"/>
  <Override PartName="/ppt/notesSlides/notesSlide415.xml" ContentType="application/vnd.openxmlformats-officedocument.presentationml.notesSlide+xml"/>
  <Override PartName="/ppt/notesSlides/notesSlide416.xml" ContentType="application/vnd.openxmlformats-officedocument.presentationml.notesSlide+xml"/>
  <Override PartName="/ppt/notesSlides/notesSlide417.xml" ContentType="application/vnd.openxmlformats-officedocument.presentationml.notesSlide+xml"/>
  <Override PartName="/ppt/notesSlides/notesSlide418.xml" ContentType="application/vnd.openxmlformats-officedocument.presentationml.notesSlide+xml"/>
  <Override PartName="/ppt/notesSlides/notesSlide419.xml" ContentType="application/vnd.openxmlformats-officedocument.presentationml.notesSlide+xml"/>
  <Override PartName="/ppt/notesSlides/notesSlide420.xml" ContentType="application/vnd.openxmlformats-officedocument.presentationml.notesSlide+xml"/>
  <Override PartName="/ppt/notesSlides/notesSlide421.xml" ContentType="application/vnd.openxmlformats-officedocument.presentationml.notesSlide+xml"/>
  <Override PartName="/ppt/notesSlides/notesSlide422.xml" ContentType="application/vnd.openxmlformats-officedocument.presentationml.notesSlide+xml"/>
  <Override PartName="/ppt/notesSlides/notesSlide423.xml" ContentType="application/vnd.openxmlformats-officedocument.presentationml.notesSlide+xml"/>
  <Override PartName="/ppt/notesSlides/notesSlide424.xml" ContentType="application/vnd.openxmlformats-officedocument.presentationml.notesSlide+xml"/>
  <Override PartName="/ppt/notesSlides/notesSlide425.xml" ContentType="application/vnd.openxmlformats-officedocument.presentationml.notesSlide+xml"/>
  <Override PartName="/ppt/notesSlides/notesSlide426.xml" ContentType="application/vnd.openxmlformats-officedocument.presentationml.notesSlide+xml"/>
  <Override PartName="/ppt/notesSlides/notesSlide427.xml" ContentType="application/vnd.openxmlformats-officedocument.presentationml.notesSlide+xml"/>
  <Override PartName="/ppt/notesSlides/notesSlide428.xml" ContentType="application/vnd.openxmlformats-officedocument.presentationml.notesSlide+xml"/>
  <Override PartName="/ppt/notesSlides/notesSlide429.xml" ContentType="application/vnd.openxmlformats-officedocument.presentationml.notesSlide+xml"/>
  <Override PartName="/ppt/notesSlides/notesSlide430.xml" ContentType="application/vnd.openxmlformats-officedocument.presentationml.notesSlide+xml"/>
  <Override PartName="/ppt/notesSlides/notesSlide431.xml" ContentType="application/vnd.openxmlformats-officedocument.presentationml.notesSlide+xml"/>
  <Override PartName="/ppt/notesSlides/notesSlide432.xml" ContentType="application/vnd.openxmlformats-officedocument.presentationml.notesSlide+xml"/>
  <Override PartName="/ppt/notesSlides/notesSlide433.xml" ContentType="application/vnd.openxmlformats-officedocument.presentationml.notesSlide+xml"/>
  <Override PartName="/ppt/notesSlides/notesSlide434.xml" ContentType="application/vnd.openxmlformats-officedocument.presentationml.notesSlide+xml"/>
  <Override PartName="/ppt/notesSlides/notesSlide435.xml" ContentType="application/vnd.openxmlformats-officedocument.presentationml.notesSlide+xml"/>
  <Override PartName="/ppt/notesSlides/notesSlide436.xml" ContentType="application/vnd.openxmlformats-officedocument.presentationml.notesSlide+xml"/>
  <Override PartName="/ppt/notesSlides/notesSlide437.xml" ContentType="application/vnd.openxmlformats-officedocument.presentationml.notesSlide+xml"/>
  <Override PartName="/ppt/notesSlides/notesSlide438.xml" ContentType="application/vnd.openxmlformats-officedocument.presentationml.notesSlide+xml"/>
  <Override PartName="/ppt/notesSlides/notesSlide439.xml" ContentType="application/vnd.openxmlformats-officedocument.presentationml.notesSlide+xml"/>
  <Override PartName="/ppt/notesSlides/notesSlide440.xml" ContentType="application/vnd.openxmlformats-officedocument.presentationml.notesSlide+xml"/>
  <Override PartName="/ppt/notesSlides/notesSlide441.xml" ContentType="application/vnd.openxmlformats-officedocument.presentationml.notesSlide+xml"/>
  <Override PartName="/ppt/notesSlides/notesSlide442.xml" ContentType="application/vnd.openxmlformats-officedocument.presentationml.notesSlide+xml"/>
  <Override PartName="/ppt/notesSlides/notesSlide443.xml" ContentType="application/vnd.openxmlformats-officedocument.presentationml.notesSlide+xml"/>
  <Override PartName="/ppt/notesSlides/notesSlide444.xml" ContentType="application/vnd.openxmlformats-officedocument.presentationml.notesSlide+xml"/>
  <Override PartName="/ppt/notesSlides/notesSlide445.xml" ContentType="application/vnd.openxmlformats-officedocument.presentationml.notesSlide+xml"/>
  <Override PartName="/ppt/notesSlides/notesSlide446.xml" ContentType="application/vnd.openxmlformats-officedocument.presentationml.notesSlide+xml"/>
  <Override PartName="/ppt/notesSlides/notesSlide447.xml" ContentType="application/vnd.openxmlformats-officedocument.presentationml.notesSlide+xml"/>
  <Override PartName="/ppt/notesSlides/notesSlide448.xml" ContentType="application/vnd.openxmlformats-officedocument.presentationml.notesSlide+xml"/>
  <Override PartName="/ppt/notesSlides/notesSlide449.xml" ContentType="application/vnd.openxmlformats-officedocument.presentationml.notesSlide+xml"/>
  <Override PartName="/ppt/notesSlides/notesSlide450.xml" ContentType="application/vnd.openxmlformats-officedocument.presentationml.notesSlide+xml"/>
  <Override PartName="/ppt/notesSlides/notesSlide451.xml" ContentType="application/vnd.openxmlformats-officedocument.presentationml.notesSlide+xml"/>
  <Override PartName="/ppt/notesSlides/notesSlide452.xml" ContentType="application/vnd.openxmlformats-officedocument.presentationml.notesSlide+xml"/>
  <Override PartName="/ppt/notesSlides/notesSlide453.xml" ContentType="application/vnd.openxmlformats-officedocument.presentationml.notesSlide+xml"/>
  <Override PartName="/ppt/notesSlides/notesSlide454.xml" ContentType="application/vnd.openxmlformats-officedocument.presentationml.notesSlide+xml"/>
  <Override PartName="/ppt/notesSlides/notesSlide455.xml" ContentType="application/vnd.openxmlformats-officedocument.presentationml.notesSlide+xml"/>
  <Override PartName="/ppt/notesSlides/notesSlide456.xml" ContentType="application/vnd.openxmlformats-officedocument.presentationml.notesSlide+xml"/>
  <Override PartName="/ppt/notesSlides/notesSlide457.xml" ContentType="application/vnd.openxmlformats-officedocument.presentationml.notesSlide+xml"/>
  <Override PartName="/ppt/notesSlides/notesSlide458.xml" ContentType="application/vnd.openxmlformats-officedocument.presentationml.notesSlide+xml"/>
  <Override PartName="/ppt/notesSlides/notesSlide459.xml" ContentType="application/vnd.openxmlformats-officedocument.presentationml.notesSlide+xml"/>
  <Override PartName="/ppt/notesSlides/notesSlide460.xml" ContentType="application/vnd.openxmlformats-officedocument.presentationml.notesSlide+xml"/>
  <Override PartName="/ppt/notesSlides/notesSlide461.xml" ContentType="application/vnd.openxmlformats-officedocument.presentationml.notesSlide+xml"/>
  <Override PartName="/ppt/notesSlides/notesSlide462.xml" ContentType="application/vnd.openxmlformats-officedocument.presentationml.notesSlide+xml"/>
  <Override PartName="/ppt/notesSlides/notesSlide463.xml" ContentType="application/vnd.openxmlformats-officedocument.presentationml.notesSlide+xml"/>
  <Override PartName="/ppt/notesSlides/notesSlide464.xml" ContentType="application/vnd.openxmlformats-officedocument.presentationml.notesSlide+xml"/>
  <Override PartName="/ppt/notesSlides/notesSlide465.xml" ContentType="application/vnd.openxmlformats-officedocument.presentationml.notesSlide+xml"/>
  <Override PartName="/ppt/notesSlides/notesSlide466.xml" ContentType="application/vnd.openxmlformats-officedocument.presentationml.notesSlide+xml"/>
  <Override PartName="/ppt/notesSlides/notesSlide467.xml" ContentType="application/vnd.openxmlformats-officedocument.presentationml.notesSlide+xml"/>
  <Override PartName="/ppt/notesSlides/notesSlide468.xml" ContentType="application/vnd.openxmlformats-officedocument.presentationml.notesSlide+xml"/>
  <Override PartName="/ppt/notesSlides/notesSlide469.xml" ContentType="application/vnd.openxmlformats-officedocument.presentationml.notesSlide+xml"/>
  <Override PartName="/ppt/notesSlides/notesSlide470.xml" ContentType="application/vnd.openxmlformats-officedocument.presentationml.notesSlide+xml"/>
  <Override PartName="/ppt/notesSlides/notesSlide471.xml" ContentType="application/vnd.openxmlformats-officedocument.presentationml.notesSlide+xml"/>
  <Override PartName="/ppt/notesSlides/notesSlide472.xml" ContentType="application/vnd.openxmlformats-officedocument.presentationml.notesSlide+xml"/>
  <Override PartName="/ppt/notesSlides/notesSlide473.xml" ContentType="application/vnd.openxmlformats-officedocument.presentationml.notesSlide+xml"/>
  <Override PartName="/ppt/notesSlides/notesSlide474.xml" ContentType="application/vnd.openxmlformats-officedocument.presentationml.notesSlide+xml"/>
  <Override PartName="/ppt/notesSlides/notesSlide475.xml" ContentType="application/vnd.openxmlformats-officedocument.presentationml.notesSlide+xml"/>
  <Override PartName="/ppt/notesSlides/notesSlide476.xml" ContentType="application/vnd.openxmlformats-officedocument.presentationml.notesSlide+xml"/>
  <Override PartName="/ppt/notesSlides/notesSlide477.xml" ContentType="application/vnd.openxmlformats-officedocument.presentationml.notesSlide+xml"/>
  <Override PartName="/ppt/notesSlides/notesSlide478.xml" ContentType="application/vnd.openxmlformats-officedocument.presentationml.notesSlide+xml"/>
  <Override PartName="/ppt/notesSlides/notesSlide479.xml" ContentType="application/vnd.openxmlformats-officedocument.presentationml.notesSlide+xml"/>
  <Override PartName="/ppt/notesSlides/notesSlide480.xml" ContentType="application/vnd.openxmlformats-officedocument.presentationml.notesSlide+xml"/>
  <Override PartName="/ppt/notesSlides/notesSlide481.xml" ContentType="application/vnd.openxmlformats-officedocument.presentationml.notesSlide+xml"/>
  <Override PartName="/ppt/notesSlides/notesSlide482.xml" ContentType="application/vnd.openxmlformats-officedocument.presentationml.notesSlide+xml"/>
  <Override PartName="/ppt/notesSlides/notesSlide483.xml" ContentType="application/vnd.openxmlformats-officedocument.presentationml.notesSlide+xml"/>
  <Override PartName="/ppt/notesSlides/notesSlide484.xml" ContentType="application/vnd.openxmlformats-officedocument.presentationml.notesSlide+xml"/>
  <Override PartName="/ppt/notesSlides/notesSlide485.xml" ContentType="application/vnd.openxmlformats-officedocument.presentationml.notesSlide+xml"/>
  <Override PartName="/ppt/notesSlides/notesSlide486.xml" ContentType="application/vnd.openxmlformats-officedocument.presentationml.notesSlide+xml"/>
  <Override PartName="/ppt/notesSlides/notesSlide487.xml" ContentType="application/vnd.openxmlformats-officedocument.presentationml.notesSlide+xml"/>
  <Override PartName="/ppt/notesSlides/notesSlide488.xml" ContentType="application/vnd.openxmlformats-officedocument.presentationml.notesSlide+xml"/>
  <Override PartName="/ppt/notesSlides/notesSlide489.xml" ContentType="application/vnd.openxmlformats-officedocument.presentationml.notesSlide+xml"/>
  <Override PartName="/ppt/notesSlides/notesSlide490.xml" ContentType="application/vnd.openxmlformats-officedocument.presentationml.notesSlide+xml"/>
  <Override PartName="/ppt/notesSlides/notesSlide491.xml" ContentType="application/vnd.openxmlformats-officedocument.presentationml.notesSlide+xml"/>
  <Override PartName="/ppt/notesSlides/notesSlide492.xml" ContentType="application/vnd.openxmlformats-officedocument.presentationml.notesSlide+xml"/>
  <Override PartName="/ppt/notesSlides/notesSlide493.xml" ContentType="application/vnd.openxmlformats-officedocument.presentationml.notesSlide+xml"/>
  <Override PartName="/ppt/notesSlides/notesSlide494.xml" ContentType="application/vnd.openxmlformats-officedocument.presentationml.notesSlide+xml"/>
  <Override PartName="/ppt/notesSlides/notesSlide495.xml" ContentType="application/vnd.openxmlformats-officedocument.presentationml.notesSlide+xml"/>
  <Override PartName="/ppt/notesSlides/notesSlide496.xml" ContentType="application/vnd.openxmlformats-officedocument.presentationml.notesSlide+xml"/>
  <Override PartName="/ppt/notesSlides/notesSlide497.xml" ContentType="application/vnd.openxmlformats-officedocument.presentationml.notesSlide+xml"/>
  <Override PartName="/ppt/notesSlides/notesSlide498.xml" ContentType="application/vnd.openxmlformats-officedocument.presentationml.notesSlide+xml"/>
  <Override PartName="/ppt/notesSlides/notesSlide499.xml" ContentType="application/vnd.openxmlformats-officedocument.presentationml.notesSlide+xml"/>
  <Override PartName="/ppt/notesSlides/notesSlide500.xml" ContentType="application/vnd.openxmlformats-officedocument.presentationml.notesSlide+xml"/>
  <Override PartName="/ppt/notesSlides/notesSlide501.xml" ContentType="application/vnd.openxmlformats-officedocument.presentationml.notesSlide+xml"/>
  <Override PartName="/ppt/notesSlides/notesSlide502.xml" ContentType="application/vnd.openxmlformats-officedocument.presentationml.notesSlide+xml"/>
  <Override PartName="/ppt/notesSlides/notesSlide503.xml" ContentType="application/vnd.openxmlformats-officedocument.presentationml.notesSlide+xml"/>
  <Override PartName="/ppt/notesSlides/notesSlide504.xml" ContentType="application/vnd.openxmlformats-officedocument.presentationml.notesSlide+xml"/>
  <Override PartName="/ppt/notesSlides/notesSlide505.xml" ContentType="application/vnd.openxmlformats-officedocument.presentationml.notesSlide+xml"/>
  <Override PartName="/ppt/notesSlides/notesSlide506.xml" ContentType="application/vnd.openxmlformats-officedocument.presentationml.notesSlide+xml"/>
  <Override PartName="/ppt/notesSlides/notesSlide507.xml" ContentType="application/vnd.openxmlformats-officedocument.presentationml.notesSlide+xml"/>
  <Override PartName="/ppt/notesSlides/notesSlide508.xml" ContentType="application/vnd.openxmlformats-officedocument.presentationml.notesSlide+xml"/>
  <Override PartName="/ppt/notesSlides/notesSlide509.xml" ContentType="application/vnd.openxmlformats-officedocument.presentationml.notesSlide+xml"/>
  <Override PartName="/ppt/notesSlides/notesSlide510.xml" ContentType="application/vnd.openxmlformats-officedocument.presentationml.notesSlide+xml"/>
  <Override PartName="/ppt/notesSlides/notesSlide511.xml" ContentType="application/vnd.openxmlformats-officedocument.presentationml.notesSlide+xml"/>
  <Override PartName="/ppt/notesSlides/notesSlide512.xml" ContentType="application/vnd.openxmlformats-officedocument.presentationml.notesSlide+xml"/>
  <Override PartName="/ppt/notesSlides/notesSlide513.xml" ContentType="application/vnd.openxmlformats-officedocument.presentationml.notesSlide+xml"/>
  <Override PartName="/ppt/notesSlides/notesSlide5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519"/>
  </p:notesMasterIdLst>
  <p:sldIdLst>
    <p:sldId id="265" r:id="rId5"/>
    <p:sldId id="261" r:id="rId6"/>
    <p:sldId id="262" r:id="rId7"/>
    <p:sldId id="264" r:id="rId8"/>
    <p:sldId id="263" r:id="rId9"/>
    <p:sldId id="268" r:id="rId10"/>
    <p:sldId id="266" r:id="rId11"/>
    <p:sldId id="269" r:id="rId12"/>
    <p:sldId id="313" r:id="rId13"/>
    <p:sldId id="276" r:id="rId14"/>
    <p:sldId id="312" r:id="rId15"/>
    <p:sldId id="279" r:id="rId16"/>
    <p:sldId id="281" r:id="rId17"/>
    <p:sldId id="271" r:id="rId18"/>
    <p:sldId id="277" r:id="rId19"/>
    <p:sldId id="278" r:id="rId20"/>
    <p:sldId id="282" r:id="rId21"/>
    <p:sldId id="284" r:id="rId22"/>
    <p:sldId id="290" r:id="rId23"/>
    <p:sldId id="286" r:id="rId24"/>
    <p:sldId id="314" r:id="rId25"/>
    <p:sldId id="315" r:id="rId26"/>
    <p:sldId id="288" r:id="rId27"/>
    <p:sldId id="316" r:id="rId28"/>
    <p:sldId id="318" r:id="rId29"/>
    <p:sldId id="335" r:id="rId30"/>
    <p:sldId id="334" r:id="rId31"/>
    <p:sldId id="319" r:id="rId32"/>
    <p:sldId id="320" r:id="rId33"/>
    <p:sldId id="323" r:id="rId34"/>
    <p:sldId id="317" r:id="rId35"/>
    <p:sldId id="328" r:id="rId36"/>
    <p:sldId id="330" r:id="rId37"/>
    <p:sldId id="331" r:id="rId38"/>
    <p:sldId id="332" r:id="rId39"/>
    <p:sldId id="333" r:id="rId40"/>
    <p:sldId id="327" r:id="rId41"/>
    <p:sldId id="336" r:id="rId42"/>
    <p:sldId id="344" r:id="rId43"/>
    <p:sldId id="345" r:id="rId44"/>
    <p:sldId id="346" r:id="rId45"/>
    <p:sldId id="347" r:id="rId46"/>
    <p:sldId id="339" r:id="rId47"/>
    <p:sldId id="348" r:id="rId48"/>
    <p:sldId id="342" r:id="rId49"/>
    <p:sldId id="343" r:id="rId50"/>
    <p:sldId id="349" r:id="rId51"/>
    <p:sldId id="350" r:id="rId52"/>
    <p:sldId id="355" r:id="rId53"/>
    <p:sldId id="356" r:id="rId54"/>
    <p:sldId id="357" r:id="rId55"/>
    <p:sldId id="358" r:id="rId56"/>
    <p:sldId id="359" r:id="rId57"/>
    <p:sldId id="360" r:id="rId58"/>
    <p:sldId id="366" r:id="rId59"/>
    <p:sldId id="361" r:id="rId60"/>
    <p:sldId id="362" r:id="rId61"/>
    <p:sldId id="363" r:id="rId62"/>
    <p:sldId id="368" r:id="rId63"/>
    <p:sldId id="364" r:id="rId64"/>
    <p:sldId id="365" r:id="rId65"/>
    <p:sldId id="369" r:id="rId66"/>
    <p:sldId id="370" r:id="rId67"/>
    <p:sldId id="373" r:id="rId68"/>
    <p:sldId id="374" r:id="rId69"/>
    <p:sldId id="371" r:id="rId70"/>
    <p:sldId id="372" r:id="rId71"/>
    <p:sldId id="375" r:id="rId72"/>
    <p:sldId id="376" r:id="rId73"/>
    <p:sldId id="380" r:id="rId74"/>
    <p:sldId id="379" r:id="rId75"/>
    <p:sldId id="395" r:id="rId76"/>
    <p:sldId id="377" r:id="rId77"/>
    <p:sldId id="378" r:id="rId78"/>
    <p:sldId id="381" r:id="rId79"/>
    <p:sldId id="382" r:id="rId80"/>
    <p:sldId id="387" r:id="rId81"/>
    <p:sldId id="391" r:id="rId82"/>
    <p:sldId id="388" r:id="rId83"/>
    <p:sldId id="390" r:id="rId84"/>
    <p:sldId id="389" r:id="rId85"/>
    <p:sldId id="392" r:id="rId86"/>
    <p:sldId id="396" r:id="rId87"/>
    <p:sldId id="385" r:id="rId88"/>
    <p:sldId id="393" r:id="rId89"/>
    <p:sldId id="386" r:id="rId90"/>
    <p:sldId id="384" r:id="rId91"/>
    <p:sldId id="397" r:id="rId92"/>
    <p:sldId id="398" r:id="rId93"/>
    <p:sldId id="399" r:id="rId94"/>
    <p:sldId id="400" r:id="rId95"/>
    <p:sldId id="401" r:id="rId96"/>
    <p:sldId id="402" r:id="rId97"/>
    <p:sldId id="406" r:id="rId98"/>
    <p:sldId id="408" r:id="rId99"/>
    <p:sldId id="409" r:id="rId100"/>
    <p:sldId id="410" r:id="rId101"/>
    <p:sldId id="411" r:id="rId102"/>
    <p:sldId id="412" r:id="rId103"/>
    <p:sldId id="407" r:id="rId104"/>
    <p:sldId id="413" r:id="rId105"/>
    <p:sldId id="414" r:id="rId106"/>
    <p:sldId id="415" r:id="rId107"/>
    <p:sldId id="416" r:id="rId108"/>
    <p:sldId id="417" r:id="rId109"/>
    <p:sldId id="418" r:id="rId110"/>
    <p:sldId id="419" r:id="rId111"/>
    <p:sldId id="420" r:id="rId112"/>
    <p:sldId id="421" r:id="rId113"/>
    <p:sldId id="403" r:id="rId114"/>
    <p:sldId id="404" r:id="rId115"/>
    <p:sldId id="422" r:id="rId116"/>
    <p:sldId id="425" r:id="rId117"/>
    <p:sldId id="427" r:id="rId118"/>
    <p:sldId id="432" r:id="rId119"/>
    <p:sldId id="428" r:id="rId120"/>
    <p:sldId id="433" r:id="rId121"/>
    <p:sldId id="434" r:id="rId122"/>
    <p:sldId id="435" r:id="rId123"/>
    <p:sldId id="423" r:id="rId124"/>
    <p:sldId id="424" r:id="rId125"/>
    <p:sldId id="436" r:id="rId126"/>
    <p:sldId id="437" r:id="rId127"/>
    <p:sldId id="438" r:id="rId128"/>
    <p:sldId id="439" r:id="rId129"/>
    <p:sldId id="440" r:id="rId130"/>
    <p:sldId id="443" r:id="rId131"/>
    <p:sldId id="444" r:id="rId132"/>
    <p:sldId id="441" r:id="rId133"/>
    <p:sldId id="442" r:id="rId134"/>
    <p:sldId id="445" r:id="rId135"/>
    <p:sldId id="446" r:id="rId136"/>
    <p:sldId id="449" r:id="rId137"/>
    <p:sldId id="450" r:id="rId138"/>
    <p:sldId id="447" r:id="rId139"/>
    <p:sldId id="448" r:id="rId140"/>
    <p:sldId id="451" r:id="rId141"/>
    <p:sldId id="454" r:id="rId142"/>
    <p:sldId id="456" r:id="rId143"/>
    <p:sldId id="455" r:id="rId144"/>
    <p:sldId id="457" r:id="rId145"/>
    <p:sldId id="460" r:id="rId146"/>
    <p:sldId id="461" r:id="rId147"/>
    <p:sldId id="462" r:id="rId148"/>
    <p:sldId id="452" r:id="rId149"/>
    <p:sldId id="453" r:id="rId150"/>
    <p:sldId id="463" r:id="rId151"/>
    <p:sldId id="464" r:id="rId152"/>
    <p:sldId id="465" r:id="rId153"/>
    <p:sldId id="467" r:id="rId154"/>
    <p:sldId id="468" r:id="rId155"/>
    <p:sldId id="470" r:id="rId156"/>
    <p:sldId id="491" r:id="rId157"/>
    <p:sldId id="492" r:id="rId158"/>
    <p:sldId id="493" r:id="rId159"/>
    <p:sldId id="490" r:id="rId160"/>
    <p:sldId id="471" r:id="rId161"/>
    <p:sldId id="469" r:id="rId162"/>
    <p:sldId id="472" r:id="rId163"/>
    <p:sldId id="483" r:id="rId164"/>
    <p:sldId id="482" r:id="rId165"/>
    <p:sldId id="481" r:id="rId166"/>
    <p:sldId id="480" r:id="rId167"/>
    <p:sldId id="479" r:id="rId168"/>
    <p:sldId id="478" r:id="rId169"/>
    <p:sldId id="477" r:id="rId170"/>
    <p:sldId id="476" r:id="rId171"/>
    <p:sldId id="475" r:id="rId172"/>
    <p:sldId id="484" r:id="rId173"/>
    <p:sldId id="486" r:id="rId174"/>
    <p:sldId id="487" r:id="rId175"/>
    <p:sldId id="488" r:id="rId176"/>
    <p:sldId id="489" r:id="rId177"/>
    <p:sldId id="494" r:id="rId178"/>
    <p:sldId id="474" r:id="rId179"/>
    <p:sldId id="473" r:id="rId180"/>
    <p:sldId id="495" r:id="rId181"/>
    <p:sldId id="498" r:id="rId182"/>
    <p:sldId id="497" r:id="rId183"/>
    <p:sldId id="499" r:id="rId184"/>
    <p:sldId id="598" r:id="rId185"/>
    <p:sldId id="496" r:id="rId186"/>
    <p:sldId id="500" r:id="rId187"/>
    <p:sldId id="503" r:id="rId188"/>
    <p:sldId id="504" r:id="rId189"/>
    <p:sldId id="505" r:id="rId190"/>
    <p:sldId id="506" r:id="rId191"/>
    <p:sldId id="507" r:id="rId192"/>
    <p:sldId id="502" r:id="rId193"/>
    <p:sldId id="501" r:id="rId194"/>
    <p:sldId id="510" r:id="rId195"/>
    <p:sldId id="511" r:id="rId196"/>
    <p:sldId id="513" r:id="rId197"/>
    <p:sldId id="522" r:id="rId198"/>
    <p:sldId id="514" r:id="rId199"/>
    <p:sldId id="512" r:id="rId200"/>
    <p:sldId id="518" r:id="rId201"/>
    <p:sldId id="515" r:id="rId202"/>
    <p:sldId id="516" r:id="rId203"/>
    <p:sldId id="517" r:id="rId204"/>
    <p:sldId id="519" r:id="rId205"/>
    <p:sldId id="523" r:id="rId206"/>
    <p:sldId id="524" r:id="rId207"/>
    <p:sldId id="525" r:id="rId208"/>
    <p:sldId id="526" r:id="rId209"/>
    <p:sldId id="521" r:id="rId210"/>
    <p:sldId id="520" r:id="rId211"/>
    <p:sldId id="527" r:id="rId212"/>
    <p:sldId id="530" r:id="rId213"/>
    <p:sldId id="531" r:id="rId214"/>
    <p:sldId id="533" r:id="rId215"/>
    <p:sldId id="534" r:id="rId216"/>
    <p:sldId id="537" r:id="rId217"/>
    <p:sldId id="535" r:id="rId218"/>
    <p:sldId id="539" r:id="rId219"/>
    <p:sldId id="538" r:id="rId220"/>
    <p:sldId id="540" r:id="rId221"/>
    <p:sldId id="541" r:id="rId222"/>
    <p:sldId id="542" r:id="rId223"/>
    <p:sldId id="543" r:id="rId224"/>
    <p:sldId id="544" r:id="rId225"/>
    <p:sldId id="545" r:id="rId226"/>
    <p:sldId id="546" r:id="rId227"/>
    <p:sldId id="552" r:id="rId228"/>
    <p:sldId id="547" r:id="rId229"/>
    <p:sldId id="548" r:id="rId230"/>
    <p:sldId id="550" r:id="rId231"/>
    <p:sldId id="529" r:id="rId232"/>
    <p:sldId id="536" r:id="rId233"/>
    <p:sldId id="553" r:id="rId234"/>
    <p:sldId id="528" r:id="rId235"/>
    <p:sldId id="554" r:id="rId236"/>
    <p:sldId id="555" r:id="rId237"/>
    <p:sldId id="559" r:id="rId238"/>
    <p:sldId id="560" r:id="rId239"/>
    <p:sldId id="558" r:id="rId240"/>
    <p:sldId id="562" r:id="rId241"/>
    <p:sldId id="556" r:id="rId242"/>
    <p:sldId id="557" r:id="rId243"/>
    <p:sldId id="578" r:id="rId244"/>
    <p:sldId id="589" r:id="rId245"/>
    <p:sldId id="590" r:id="rId246"/>
    <p:sldId id="591" r:id="rId247"/>
    <p:sldId id="592" r:id="rId248"/>
    <p:sldId id="593" r:id="rId249"/>
    <p:sldId id="595" r:id="rId250"/>
    <p:sldId id="596" r:id="rId251"/>
    <p:sldId id="597" r:id="rId252"/>
    <p:sldId id="580" r:id="rId253"/>
    <p:sldId id="579" r:id="rId254"/>
    <p:sldId id="563" r:id="rId255"/>
    <p:sldId id="564" r:id="rId256"/>
    <p:sldId id="567" r:id="rId257"/>
    <p:sldId id="568" r:id="rId258"/>
    <p:sldId id="570" r:id="rId259"/>
    <p:sldId id="574" r:id="rId260"/>
    <p:sldId id="569" r:id="rId261"/>
    <p:sldId id="566" r:id="rId262"/>
    <p:sldId id="565" r:id="rId263"/>
    <p:sldId id="575" r:id="rId264"/>
    <p:sldId id="599" r:id="rId265"/>
    <p:sldId id="600" r:id="rId266"/>
    <p:sldId id="601" r:id="rId267"/>
    <p:sldId id="602" r:id="rId268"/>
    <p:sldId id="603" r:id="rId269"/>
    <p:sldId id="604" r:id="rId270"/>
    <p:sldId id="583" r:id="rId271"/>
    <p:sldId id="582" r:id="rId272"/>
    <p:sldId id="581" r:id="rId273"/>
    <p:sldId id="584" r:id="rId274"/>
    <p:sldId id="585" r:id="rId275"/>
    <p:sldId id="586" r:id="rId276"/>
    <p:sldId id="587" r:id="rId277"/>
    <p:sldId id="588" r:id="rId278"/>
    <p:sldId id="577" r:id="rId279"/>
    <p:sldId id="576" r:id="rId280"/>
    <p:sldId id="607" r:id="rId281"/>
    <p:sldId id="606" r:id="rId282"/>
    <p:sldId id="605" r:id="rId283"/>
    <p:sldId id="641" r:id="rId284"/>
    <p:sldId id="611" r:id="rId285"/>
    <p:sldId id="624" r:id="rId286"/>
    <p:sldId id="625" r:id="rId287"/>
    <p:sldId id="628" r:id="rId288"/>
    <p:sldId id="626" r:id="rId289"/>
    <p:sldId id="627" r:id="rId290"/>
    <p:sldId id="629" r:id="rId291"/>
    <p:sldId id="632" r:id="rId292"/>
    <p:sldId id="630" r:id="rId293"/>
    <p:sldId id="631" r:id="rId294"/>
    <p:sldId id="609" r:id="rId295"/>
    <p:sldId id="608" r:id="rId296"/>
    <p:sldId id="614" r:id="rId297"/>
    <p:sldId id="633" r:id="rId298"/>
    <p:sldId id="636" r:id="rId299"/>
    <p:sldId id="638" r:id="rId300"/>
    <p:sldId id="637" r:id="rId301"/>
    <p:sldId id="640" r:id="rId302"/>
    <p:sldId id="639" r:id="rId303"/>
    <p:sldId id="613" r:id="rId304"/>
    <p:sldId id="612" r:id="rId305"/>
    <p:sldId id="617" r:id="rId306"/>
    <p:sldId id="642" r:id="rId307"/>
    <p:sldId id="643" r:id="rId308"/>
    <p:sldId id="644" r:id="rId309"/>
    <p:sldId id="645" r:id="rId310"/>
    <p:sldId id="646" r:id="rId311"/>
    <p:sldId id="649" r:id="rId312"/>
    <p:sldId id="647" r:id="rId313"/>
    <p:sldId id="648" r:id="rId314"/>
    <p:sldId id="650" r:id="rId315"/>
    <p:sldId id="652" r:id="rId316"/>
    <p:sldId id="653" r:id="rId317"/>
    <p:sldId id="655" r:id="rId318"/>
    <p:sldId id="656" r:id="rId319"/>
    <p:sldId id="657" r:id="rId320"/>
    <p:sldId id="616" r:id="rId321"/>
    <p:sldId id="651" r:id="rId322"/>
    <p:sldId id="615" r:id="rId323"/>
    <p:sldId id="620" r:id="rId324"/>
    <p:sldId id="658" r:id="rId325"/>
    <p:sldId id="659" r:id="rId326"/>
    <p:sldId id="660" r:id="rId327"/>
    <p:sldId id="661" r:id="rId328"/>
    <p:sldId id="662" r:id="rId329"/>
    <p:sldId id="663" r:id="rId330"/>
    <p:sldId id="664" r:id="rId331"/>
    <p:sldId id="619" r:id="rId332"/>
    <p:sldId id="618" r:id="rId333"/>
    <p:sldId id="623" r:id="rId334"/>
    <p:sldId id="665" r:id="rId335"/>
    <p:sldId id="668" r:id="rId336"/>
    <p:sldId id="666" r:id="rId337"/>
    <p:sldId id="667" r:id="rId338"/>
    <p:sldId id="669" r:id="rId339"/>
    <p:sldId id="670" r:id="rId340"/>
    <p:sldId id="671" r:id="rId341"/>
    <p:sldId id="622" r:id="rId342"/>
    <p:sldId id="621" r:id="rId343"/>
    <p:sldId id="672" r:id="rId344"/>
    <p:sldId id="681" r:id="rId345"/>
    <p:sldId id="684" r:id="rId346"/>
    <p:sldId id="676" r:id="rId347"/>
    <p:sldId id="678" r:id="rId348"/>
    <p:sldId id="679" r:id="rId349"/>
    <p:sldId id="680" r:id="rId350"/>
    <p:sldId id="682" r:id="rId351"/>
    <p:sldId id="685" r:id="rId352"/>
    <p:sldId id="683" r:id="rId353"/>
    <p:sldId id="686" r:id="rId354"/>
    <p:sldId id="687" r:id="rId355"/>
    <p:sldId id="674" r:id="rId356"/>
    <p:sldId id="673" r:id="rId357"/>
    <p:sldId id="688" r:id="rId358"/>
    <p:sldId id="693" r:id="rId359"/>
    <p:sldId id="692" r:id="rId360"/>
    <p:sldId id="694" r:id="rId361"/>
    <p:sldId id="695" r:id="rId362"/>
    <p:sldId id="696" r:id="rId363"/>
    <p:sldId id="698" r:id="rId364"/>
    <p:sldId id="697" r:id="rId365"/>
    <p:sldId id="690" r:id="rId366"/>
    <p:sldId id="689" r:id="rId367"/>
    <p:sldId id="701" r:id="rId368"/>
    <p:sldId id="710" r:id="rId369"/>
    <p:sldId id="702" r:id="rId370"/>
    <p:sldId id="703" r:id="rId371"/>
    <p:sldId id="704" r:id="rId372"/>
    <p:sldId id="700" r:id="rId373"/>
    <p:sldId id="699" r:id="rId374"/>
    <p:sldId id="707" r:id="rId375"/>
    <p:sldId id="708" r:id="rId376"/>
    <p:sldId id="709" r:id="rId377"/>
    <p:sldId id="711" r:id="rId378"/>
    <p:sldId id="712" r:id="rId379"/>
    <p:sldId id="713" r:id="rId380"/>
    <p:sldId id="714" r:id="rId381"/>
    <p:sldId id="706" r:id="rId382"/>
    <p:sldId id="705" r:id="rId383"/>
    <p:sldId id="717" r:id="rId384"/>
    <p:sldId id="716" r:id="rId385"/>
    <p:sldId id="715" r:id="rId386"/>
    <p:sldId id="718" r:id="rId387"/>
    <p:sldId id="719" r:id="rId388"/>
    <p:sldId id="722" r:id="rId389"/>
    <p:sldId id="745" r:id="rId390"/>
    <p:sldId id="746" r:id="rId391"/>
    <p:sldId id="747" r:id="rId392"/>
    <p:sldId id="748" r:id="rId393"/>
    <p:sldId id="749" r:id="rId394"/>
    <p:sldId id="750" r:id="rId395"/>
    <p:sldId id="737" r:id="rId396"/>
    <p:sldId id="720" r:id="rId397"/>
    <p:sldId id="741" r:id="rId398"/>
    <p:sldId id="784" r:id="rId399"/>
    <p:sldId id="785" r:id="rId400"/>
    <p:sldId id="786" r:id="rId401"/>
    <p:sldId id="787" r:id="rId402"/>
    <p:sldId id="788" r:id="rId403"/>
    <p:sldId id="789" r:id="rId404"/>
    <p:sldId id="790" r:id="rId405"/>
    <p:sldId id="791" r:id="rId406"/>
    <p:sldId id="792" r:id="rId407"/>
    <p:sldId id="793" r:id="rId408"/>
    <p:sldId id="794" r:id="rId409"/>
    <p:sldId id="740" r:id="rId410"/>
    <p:sldId id="739" r:id="rId411"/>
    <p:sldId id="751" r:id="rId412"/>
    <p:sldId id="766" r:id="rId413"/>
    <p:sldId id="767" r:id="rId414"/>
    <p:sldId id="753" r:id="rId415"/>
    <p:sldId id="752" r:id="rId416"/>
    <p:sldId id="729" r:id="rId417"/>
    <p:sldId id="735" r:id="rId418"/>
    <p:sldId id="734" r:id="rId419"/>
    <p:sldId id="733" r:id="rId420"/>
    <p:sldId id="732" r:id="rId421"/>
    <p:sldId id="731" r:id="rId422"/>
    <p:sldId id="725" r:id="rId423"/>
    <p:sldId id="756" r:id="rId424"/>
    <p:sldId id="768" r:id="rId425"/>
    <p:sldId id="769" r:id="rId426"/>
    <p:sldId id="772" r:id="rId427"/>
    <p:sldId id="755" r:id="rId428"/>
    <p:sldId id="754" r:id="rId429"/>
    <p:sldId id="759" r:id="rId430"/>
    <p:sldId id="770" r:id="rId431"/>
    <p:sldId id="771" r:id="rId432"/>
    <p:sldId id="773" r:id="rId433"/>
    <p:sldId id="758" r:id="rId434"/>
    <p:sldId id="757" r:id="rId435"/>
    <p:sldId id="762" r:id="rId436"/>
    <p:sldId id="777" r:id="rId437"/>
    <p:sldId id="778" r:id="rId438"/>
    <p:sldId id="779" r:id="rId439"/>
    <p:sldId id="780" r:id="rId440"/>
    <p:sldId id="781" r:id="rId441"/>
    <p:sldId id="782" r:id="rId442"/>
    <p:sldId id="783" r:id="rId443"/>
    <p:sldId id="761" r:id="rId444"/>
    <p:sldId id="760" r:id="rId445"/>
    <p:sldId id="765" r:id="rId446"/>
    <p:sldId id="774" r:id="rId447"/>
    <p:sldId id="775" r:id="rId448"/>
    <p:sldId id="776" r:id="rId449"/>
    <p:sldId id="764" r:id="rId450"/>
    <p:sldId id="763" r:id="rId451"/>
    <p:sldId id="799" r:id="rId452"/>
    <p:sldId id="798" r:id="rId453"/>
    <p:sldId id="797" r:id="rId454"/>
    <p:sldId id="800" r:id="rId455"/>
    <p:sldId id="801" r:id="rId456"/>
    <p:sldId id="802" r:id="rId457"/>
    <p:sldId id="803" r:id="rId458"/>
    <p:sldId id="804" r:id="rId459"/>
    <p:sldId id="805" r:id="rId460"/>
    <p:sldId id="806" r:id="rId461"/>
    <p:sldId id="808" r:id="rId462"/>
    <p:sldId id="807" r:id="rId463"/>
    <p:sldId id="809" r:id="rId464"/>
    <p:sldId id="796" r:id="rId465"/>
    <p:sldId id="795" r:id="rId466"/>
    <p:sldId id="812" r:id="rId467"/>
    <p:sldId id="813" r:id="rId468"/>
    <p:sldId id="821" r:id="rId469"/>
    <p:sldId id="815" r:id="rId470"/>
    <p:sldId id="816" r:id="rId471"/>
    <p:sldId id="817" r:id="rId472"/>
    <p:sldId id="818" r:id="rId473"/>
    <p:sldId id="819" r:id="rId474"/>
    <p:sldId id="820" r:id="rId475"/>
    <p:sldId id="811" r:id="rId476"/>
    <p:sldId id="810" r:id="rId477"/>
    <p:sldId id="824" r:id="rId478"/>
    <p:sldId id="825" r:id="rId479"/>
    <p:sldId id="827" r:id="rId480"/>
    <p:sldId id="826" r:id="rId481"/>
    <p:sldId id="828" r:id="rId482"/>
    <p:sldId id="823" r:id="rId483"/>
    <p:sldId id="822" r:id="rId484"/>
    <p:sldId id="831" r:id="rId485"/>
    <p:sldId id="832" r:id="rId486"/>
    <p:sldId id="833" r:id="rId487"/>
    <p:sldId id="834" r:id="rId488"/>
    <p:sldId id="835" r:id="rId489"/>
    <p:sldId id="838" r:id="rId490"/>
    <p:sldId id="836" r:id="rId491"/>
    <p:sldId id="837" r:id="rId492"/>
    <p:sldId id="830" r:id="rId493"/>
    <p:sldId id="829" r:id="rId494"/>
    <p:sldId id="841" r:id="rId495"/>
    <p:sldId id="840" r:id="rId496"/>
    <p:sldId id="839" r:id="rId497"/>
    <p:sldId id="842" r:id="rId498"/>
    <p:sldId id="843" r:id="rId499"/>
    <p:sldId id="845" r:id="rId500"/>
    <p:sldId id="844" r:id="rId501"/>
    <p:sldId id="847" r:id="rId502"/>
    <p:sldId id="846" r:id="rId503"/>
    <p:sldId id="848" r:id="rId504"/>
    <p:sldId id="849" r:id="rId505"/>
    <p:sldId id="850" r:id="rId506"/>
    <p:sldId id="851" r:id="rId507"/>
    <p:sldId id="852" r:id="rId508"/>
    <p:sldId id="853" r:id="rId509"/>
    <p:sldId id="854" r:id="rId510"/>
    <p:sldId id="855" r:id="rId511"/>
    <p:sldId id="856" r:id="rId512"/>
    <p:sldId id="857" r:id="rId513"/>
    <p:sldId id="858" r:id="rId514"/>
    <p:sldId id="859" r:id="rId515"/>
    <p:sldId id="860" r:id="rId516"/>
    <p:sldId id="862" r:id="rId517"/>
    <p:sldId id="863" r:id="rId5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0"/>
      <p:bold r:id="rId521"/>
      <p:italic r:id="rId522"/>
      <p:boldItalic r:id="rId523"/>
    </p:embeddedFont>
    <p:embeddedFont>
      <p:font typeface="Century Gothic" panose="020B0502020202020204" pitchFamily="34" charset="0"/>
      <p:regular r:id="rId524"/>
      <p:bold r:id="rId525"/>
      <p:italic r:id="rId526"/>
      <p:boldItalic r:id="rId5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528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4B84C-AD02-D3E2-952F-A24E7325E12A}" v="65" dt="2022-12-08T03:05:41.491"/>
    <p1510:client id="{0406B6E6-0880-4F40-9ADD-A127704BE1BE}" v="455" dt="2023-01-04T20:57:11.303"/>
    <p1510:client id="{07A3F8E0-4BED-2AB9-B01E-2427863A3918}" v="36" dt="2023-01-13T22:48:12.635"/>
    <p1510:client id="{0AD01F75-50CF-8537-C8B8-1D6BA5DB73C1}" v="468" dt="2022-12-13T01:16:35.569"/>
    <p1510:client id="{13C386AF-CA72-C987-5791-92A4E7C9BB47}" v="67" dt="2022-12-08T14:14:59.994"/>
    <p1510:client id="{148D0ADA-ADB6-B736-0991-945E202E3A9A}" v="126" dt="2022-12-24T15:40:45.546"/>
    <p1510:client id="{16F27E0F-1B72-B9C0-24CD-BC3028FB0A4E}" v="405" dt="2022-12-13T13:09:30.449"/>
    <p1510:client id="{19565933-BA8A-B9D1-C6E2-0994168EA1EB}" v="663" dt="2022-11-30T23:04:27.336"/>
    <p1510:client id="{1CA47D63-3FFA-399E-1AD9-A356845680D7}" v="191" dt="2022-12-08T12:33:06.607"/>
    <p1510:client id="{1F501DFF-67D9-4F72-B1D3-C2A2FB7F8786}" v="39" dt="2022-12-13T16:54:27.929"/>
    <p1510:client id="{205056F2-7A5D-C4D6-412F-BA09E7DD1F4A}" v="2542" dt="2023-01-26T20:50:01.961"/>
    <p1510:client id="{22C6C1A9-54C7-4206-94EA-19E4E01E1E62}" v="2" dt="2022-11-28T21:55:04.700"/>
    <p1510:client id="{2620C977-A9DA-799A-5A9B-D4303965BA58}" v="8" dt="2023-01-27T18:04:15.756"/>
    <p1510:client id="{29869507-9E19-86A3-910A-99C3E2166825}" v="247" dt="2022-12-21T23:36:35.350"/>
    <p1510:client id="{2A82C59F-4BA1-2D00-1D9B-94DB1A1DCBAA}" v="6" dt="2022-11-30T01:43:52.208"/>
    <p1510:client id="{33720FE6-5653-5A83-9D28-FB4A67F4CC0A}" v="279" dt="2022-12-08T03:41:29.068"/>
    <p1510:client id="{381E65A7-D6AC-10B0-4368-49CCA09670B5}" v="1169" dt="2023-01-13T21:41:46.625"/>
    <p1510:client id="{4C133448-80E7-447D-967B-9194B105C2FB}" v="1122" dt="2023-01-07T16:24:25.914"/>
    <p1510:client id="{523A9E7D-4FC3-4545-5146-E828B0138ACF}" v="1318" dt="2022-12-08T02:27:30.399"/>
    <p1510:client id="{5F332DB5-8D65-961C-6047-EBF73AD8A6C4}" v="393" dt="2023-03-22T13:21:22.947"/>
    <p1510:client id="{618F693E-1926-3D22-6EB1-EE251CC1AACF}" v="80" dt="2022-12-14T15:38:53.739"/>
    <p1510:client id="{6D97440D-AB45-FE39-7F76-3B5AB57FE8EB}" v="9" dt="2022-12-08T11:43:49.549"/>
    <p1510:client id="{6F2F8210-D747-0544-0981-DE271CF78E0C}" v="162" dt="2022-11-30T00:27:18.054"/>
    <p1510:client id="{736583D6-D0D3-9FC1-E10F-D8989B2DB405}" v="819" dt="2022-12-10T22:42:55.888"/>
    <p1510:client id="{774AB9B9-61F8-44B1-A298-1B6AB0C2D109}" v="1324" dt="2022-12-26T16:41:26.107"/>
    <p1510:client id="{79816E5D-3DD4-763F-6BB7-9F01DC4BEF92}" v="331" dt="2023-01-02T13:41:01.311"/>
    <p1510:client id="{803BF227-D7DB-C36A-DE8E-34D3F46E8042}" v="807" dt="2022-12-10T14:57:17.677"/>
    <p1510:client id="{8662FC64-C560-8A58-0B01-B1CA639D57CA}" v="1" dt="2023-01-17T19:38:50.793"/>
    <p1510:client id="{866CC8B1-58B9-4645-B165-449410D17E61}" v="288" dt="2022-12-08T14:05:54.985"/>
    <p1510:client id="{87CC0539-91C5-43D9-98CB-5AABB832F0D6}" v="196" dt="2023-01-16T19:51:43.142"/>
    <p1510:client id="{8CADB80B-2389-80C3-D878-D7AD065B8401}" v="1386" dt="2023-01-14T02:24:36.588"/>
    <p1510:client id="{929BF2F8-A098-F6C1-31A7-0E20FC26A09A}" v="5" dt="2023-03-22T13:24:34.098"/>
    <p1510:client id="{96A08999-12FB-4E5B-14A4-2DC65BF57BC1}" v="1230" dt="2022-12-14T00:07:41.928"/>
    <p1510:client id="{98C30B3E-5144-447F-B708-810A6E48D414}" v="2" dt="2022-11-28T14:01:00.826"/>
    <p1510:client id="{A60F88F7-22FC-5EF4-A99A-2774A604271D}" v="360" dt="2022-12-24T14:15:03.551"/>
    <p1510:client id="{AF713071-6B39-A157-C1A0-6E825A8596D9}" v="993" dt="2023-01-14T19:22:59.901"/>
    <p1510:client id="{B6B03F6E-2DCB-78CB-6E8B-94C41015E626}" v="588" dt="2022-12-13T23:28:25.749"/>
    <p1510:client id="{B803D6F2-04C6-BA32-9E7B-F8C5D8972C1B}" v="511" dt="2022-11-30T01:43:08.523"/>
    <p1510:client id="{C61A1E9C-498C-D740-C9C3-81E11E81EF2C}" v="3" dt="2023-01-24T00:30:48.377"/>
    <p1510:client id="{C9053093-7879-45B4-395F-49C530F037A7}" v="1563" dt="2023-01-22T03:20:02.392"/>
    <p1510:client id="{CE6069BD-CA95-0251-6970-0BEA7E8C7FAC}" v="6" dt="2022-12-08T11:56:02.893"/>
    <p1510:client id="{D60F0DB6-0183-F0B9-B158-01B3300A80FE}" v="10" dt="2022-12-14T19:13:50.531"/>
    <p1510:client id="{D93313A7-7F3E-19CF-D9BB-9BD6D61CDB5F}" v="529" dt="2022-12-15T14:39:22.772"/>
    <p1510:client id="{DA5F3A63-23E3-525C-94CB-12E7C561C2BF}" v="710" dt="2023-03-22T13:02:41.640"/>
    <p1510:client id="{DAD13CF6-4506-45ED-886D-A300E945B49B}" v="23" dt="2022-08-17T20:27:38.991"/>
    <p1510:client id="{E7540366-01EA-B298-5907-1A532C9D4DCB}" v="1" dt="2023-01-09T19:32:38.526"/>
    <p1510:client id="{F41406D3-03CC-BB2D-B7C1-139424B5A274}" v="78" dt="2023-03-22T12:40:52.846"/>
    <p1510:client id="{F6ADBADE-FDB5-4946-EE42-5A2AB4F03730}" v="5" dt="2022-12-20T13:49:51.355"/>
    <p1510:client id="{F7462D8D-1FC2-8209-855D-C5822717D136}" v="548" dt="2022-12-22T18:23:56.873"/>
    <p1510:client id="{FF4725A9-5A5F-13DB-0D85-5F3C93375437}" v="688" dt="2022-12-11T19:44:11.5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324" Type="http://schemas.openxmlformats.org/officeDocument/2006/relationships/slide" Target="slides/slide320.xml"/><Relationship Id="rId531" Type="http://schemas.openxmlformats.org/officeDocument/2006/relationships/theme" Target="theme/theme1.xml"/><Relationship Id="rId170" Type="http://schemas.openxmlformats.org/officeDocument/2006/relationships/slide" Target="slides/slide166.xml"/><Relationship Id="rId268" Type="http://schemas.openxmlformats.org/officeDocument/2006/relationships/slide" Target="slides/slide264.xml"/><Relationship Id="rId475" Type="http://schemas.openxmlformats.org/officeDocument/2006/relationships/slide" Target="slides/slide471.xml"/><Relationship Id="rId32" Type="http://schemas.openxmlformats.org/officeDocument/2006/relationships/slide" Target="slides/slide28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181" Type="http://schemas.openxmlformats.org/officeDocument/2006/relationships/slide" Target="slides/slide177.xml"/><Relationship Id="rId402" Type="http://schemas.openxmlformats.org/officeDocument/2006/relationships/slide" Target="slides/slide398.xml"/><Relationship Id="rId279" Type="http://schemas.openxmlformats.org/officeDocument/2006/relationships/slide" Target="slides/slide275.xml"/><Relationship Id="rId444" Type="http://schemas.openxmlformats.org/officeDocument/2006/relationships/slide" Target="slides/slide440.xml"/><Relationship Id="rId486" Type="http://schemas.openxmlformats.org/officeDocument/2006/relationships/slide" Target="slides/slide482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388" Type="http://schemas.openxmlformats.org/officeDocument/2006/relationships/slide" Target="slides/slide384.xml"/><Relationship Id="rId511" Type="http://schemas.openxmlformats.org/officeDocument/2006/relationships/slide" Target="slides/slide507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413" Type="http://schemas.openxmlformats.org/officeDocument/2006/relationships/slide" Target="slides/slide409.xml"/><Relationship Id="rId248" Type="http://schemas.openxmlformats.org/officeDocument/2006/relationships/slide" Target="slides/slide244.xml"/><Relationship Id="rId455" Type="http://schemas.openxmlformats.org/officeDocument/2006/relationships/slide" Target="slides/slide451.xml"/><Relationship Id="rId497" Type="http://schemas.openxmlformats.org/officeDocument/2006/relationships/slide" Target="slides/slide493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22" Type="http://schemas.openxmlformats.org/officeDocument/2006/relationships/font" Target="fonts/font3.fntdata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399" Type="http://schemas.openxmlformats.org/officeDocument/2006/relationships/slide" Target="slides/slide395.xml"/><Relationship Id="rId259" Type="http://schemas.openxmlformats.org/officeDocument/2006/relationships/slide" Target="slides/slide255.xml"/><Relationship Id="rId424" Type="http://schemas.openxmlformats.org/officeDocument/2006/relationships/slide" Target="slides/slide420.xml"/><Relationship Id="rId466" Type="http://schemas.openxmlformats.org/officeDocument/2006/relationships/slide" Target="slides/slide46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533" Type="http://schemas.microsoft.com/office/2015/10/relationships/revisionInfo" Target="revisionInfo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slide" Target="slides/slide364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435" Type="http://schemas.openxmlformats.org/officeDocument/2006/relationships/slide" Target="slides/slide431.xml"/><Relationship Id="rId477" Type="http://schemas.openxmlformats.org/officeDocument/2006/relationships/slide" Target="slides/slide473.xml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502" Type="http://schemas.openxmlformats.org/officeDocument/2006/relationships/slide" Target="slides/slide498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379" Type="http://schemas.openxmlformats.org/officeDocument/2006/relationships/slide" Target="slides/slide375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390" Type="http://schemas.openxmlformats.org/officeDocument/2006/relationships/slide" Target="slides/slide386.xml"/><Relationship Id="rId404" Type="http://schemas.openxmlformats.org/officeDocument/2006/relationships/slide" Target="slides/slide400.xml"/><Relationship Id="rId446" Type="http://schemas.openxmlformats.org/officeDocument/2006/relationships/slide" Target="slides/slide442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88" Type="http://schemas.openxmlformats.org/officeDocument/2006/relationships/slide" Target="slides/slide484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513" Type="http://schemas.openxmlformats.org/officeDocument/2006/relationships/slide" Target="slides/slide509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415" Type="http://schemas.openxmlformats.org/officeDocument/2006/relationships/slide" Target="slides/slide411.xml"/><Relationship Id="rId457" Type="http://schemas.openxmlformats.org/officeDocument/2006/relationships/slide" Target="slides/slide453.xml"/><Relationship Id="rId261" Type="http://schemas.openxmlformats.org/officeDocument/2006/relationships/slide" Target="slides/slide257.xml"/><Relationship Id="rId499" Type="http://schemas.openxmlformats.org/officeDocument/2006/relationships/slide" Target="slides/slide495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slide" Target="slides/slide355.xml"/><Relationship Id="rId524" Type="http://schemas.openxmlformats.org/officeDocument/2006/relationships/font" Target="fonts/font5.fntdata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slide" Target="slides/slide366.xml"/><Relationship Id="rId426" Type="http://schemas.openxmlformats.org/officeDocument/2006/relationships/slide" Target="slides/slide422.xml"/><Relationship Id="rId230" Type="http://schemas.openxmlformats.org/officeDocument/2006/relationships/slide" Target="slides/slide226.xml"/><Relationship Id="rId468" Type="http://schemas.openxmlformats.org/officeDocument/2006/relationships/slide" Target="slides/slide464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381" Type="http://schemas.openxmlformats.org/officeDocument/2006/relationships/slide" Target="slides/slide377.xml"/><Relationship Id="rId241" Type="http://schemas.openxmlformats.org/officeDocument/2006/relationships/slide" Target="slides/slide237.xml"/><Relationship Id="rId437" Type="http://schemas.openxmlformats.org/officeDocument/2006/relationships/slide" Target="slides/slide433.xml"/><Relationship Id="rId479" Type="http://schemas.openxmlformats.org/officeDocument/2006/relationships/slide" Target="slides/slide475.xml"/><Relationship Id="rId36" Type="http://schemas.openxmlformats.org/officeDocument/2006/relationships/slide" Target="slides/slide32.xml"/><Relationship Id="rId283" Type="http://schemas.openxmlformats.org/officeDocument/2006/relationships/slide" Target="slides/slide279.xml"/><Relationship Id="rId339" Type="http://schemas.openxmlformats.org/officeDocument/2006/relationships/slide" Target="slides/slide335.xml"/><Relationship Id="rId490" Type="http://schemas.openxmlformats.org/officeDocument/2006/relationships/slide" Target="slides/slide486.xml"/><Relationship Id="rId504" Type="http://schemas.openxmlformats.org/officeDocument/2006/relationships/slide" Target="slides/slide500.xml"/><Relationship Id="rId78" Type="http://schemas.openxmlformats.org/officeDocument/2006/relationships/slide" Target="slides/slide74.xml"/><Relationship Id="rId101" Type="http://schemas.openxmlformats.org/officeDocument/2006/relationships/slide" Target="slides/slide97.xml"/><Relationship Id="rId143" Type="http://schemas.openxmlformats.org/officeDocument/2006/relationships/slide" Target="slides/slide139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406" Type="http://schemas.openxmlformats.org/officeDocument/2006/relationships/slide" Target="slides/slide402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392" Type="http://schemas.openxmlformats.org/officeDocument/2006/relationships/slide" Target="slides/slide388.xml"/><Relationship Id="rId448" Type="http://schemas.openxmlformats.org/officeDocument/2006/relationships/slide" Target="slides/slide444.xml"/><Relationship Id="rId252" Type="http://schemas.openxmlformats.org/officeDocument/2006/relationships/slide" Target="slides/slide248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515" Type="http://schemas.openxmlformats.org/officeDocument/2006/relationships/slide" Target="slides/slide511.xml"/><Relationship Id="rId47" Type="http://schemas.openxmlformats.org/officeDocument/2006/relationships/slide" Target="slides/slide43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54" Type="http://schemas.openxmlformats.org/officeDocument/2006/relationships/slide" Target="slides/slide150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417" Type="http://schemas.openxmlformats.org/officeDocument/2006/relationships/slide" Target="slides/slide413.xml"/><Relationship Id="rId459" Type="http://schemas.openxmlformats.org/officeDocument/2006/relationships/slide" Target="slides/slide455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63" Type="http://schemas.openxmlformats.org/officeDocument/2006/relationships/slide" Target="slides/slide259.xml"/><Relationship Id="rId319" Type="http://schemas.openxmlformats.org/officeDocument/2006/relationships/slide" Target="slides/slide315.xml"/><Relationship Id="rId470" Type="http://schemas.openxmlformats.org/officeDocument/2006/relationships/slide" Target="slides/slide466.xml"/><Relationship Id="rId526" Type="http://schemas.openxmlformats.org/officeDocument/2006/relationships/font" Target="fonts/font7.fntdata"/><Relationship Id="rId58" Type="http://schemas.openxmlformats.org/officeDocument/2006/relationships/slide" Target="slides/slide54.xml"/><Relationship Id="rId123" Type="http://schemas.openxmlformats.org/officeDocument/2006/relationships/slide" Target="slides/slide119.xml"/><Relationship Id="rId330" Type="http://schemas.openxmlformats.org/officeDocument/2006/relationships/slide" Target="slides/slide326.xml"/><Relationship Id="rId165" Type="http://schemas.openxmlformats.org/officeDocument/2006/relationships/slide" Target="slides/slide161.xml"/><Relationship Id="rId372" Type="http://schemas.openxmlformats.org/officeDocument/2006/relationships/slide" Target="slides/slide368.xml"/><Relationship Id="rId428" Type="http://schemas.openxmlformats.org/officeDocument/2006/relationships/slide" Target="slides/slide424.xml"/><Relationship Id="rId232" Type="http://schemas.openxmlformats.org/officeDocument/2006/relationships/slide" Target="slides/slide228.xml"/><Relationship Id="rId274" Type="http://schemas.openxmlformats.org/officeDocument/2006/relationships/slide" Target="slides/slide270.xml"/><Relationship Id="rId481" Type="http://schemas.openxmlformats.org/officeDocument/2006/relationships/slide" Target="slides/slide477.xml"/><Relationship Id="rId27" Type="http://schemas.openxmlformats.org/officeDocument/2006/relationships/slide" Target="slides/slide23.xml"/><Relationship Id="rId69" Type="http://schemas.openxmlformats.org/officeDocument/2006/relationships/slide" Target="slides/slide65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76" Type="http://schemas.openxmlformats.org/officeDocument/2006/relationships/slide" Target="slides/slide172.xml"/><Relationship Id="rId341" Type="http://schemas.openxmlformats.org/officeDocument/2006/relationships/slide" Target="slides/slide337.xml"/><Relationship Id="rId383" Type="http://schemas.openxmlformats.org/officeDocument/2006/relationships/slide" Target="slides/slide379.xml"/><Relationship Id="rId439" Type="http://schemas.openxmlformats.org/officeDocument/2006/relationships/slide" Target="slides/slide435.xml"/><Relationship Id="rId201" Type="http://schemas.openxmlformats.org/officeDocument/2006/relationships/slide" Target="slides/slide197.xml"/><Relationship Id="rId243" Type="http://schemas.openxmlformats.org/officeDocument/2006/relationships/slide" Target="slides/slide239.xml"/><Relationship Id="rId285" Type="http://schemas.openxmlformats.org/officeDocument/2006/relationships/slide" Target="slides/slide281.xml"/><Relationship Id="rId450" Type="http://schemas.openxmlformats.org/officeDocument/2006/relationships/slide" Target="slides/slide446.xml"/><Relationship Id="rId506" Type="http://schemas.openxmlformats.org/officeDocument/2006/relationships/slide" Target="slides/slide502.xml"/><Relationship Id="rId38" Type="http://schemas.openxmlformats.org/officeDocument/2006/relationships/slide" Target="slides/slide34.xml"/><Relationship Id="rId103" Type="http://schemas.openxmlformats.org/officeDocument/2006/relationships/slide" Target="slides/slide99.xml"/><Relationship Id="rId310" Type="http://schemas.openxmlformats.org/officeDocument/2006/relationships/slide" Target="slides/slide306.xml"/><Relationship Id="rId492" Type="http://schemas.openxmlformats.org/officeDocument/2006/relationships/slide" Target="slides/slide488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87" Type="http://schemas.openxmlformats.org/officeDocument/2006/relationships/slide" Target="slides/slide183.xml"/><Relationship Id="rId352" Type="http://schemas.openxmlformats.org/officeDocument/2006/relationships/slide" Target="slides/slide348.xml"/><Relationship Id="rId394" Type="http://schemas.openxmlformats.org/officeDocument/2006/relationships/slide" Target="slides/slide390.xml"/><Relationship Id="rId408" Type="http://schemas.openxmlformats.org/officeDocument/2006/relationships/slide" Target="slides/slide404.xml"/><Relationship Id="rId212" Type="http://schemas.openxmlformats.org/officeDocument/2006/relationships/slide" Target="slides/slide208.xml"/><Relationship Id="rId254" Type="http://schemas.openxmlformats.org/officeDocument/2006/relationships/slide" Target="slides/slide250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96" Type="http://schemas.openxmlformats.org/officeDocument/2006/relationships/slide" Target="slides/slide292.xml"/><Relationship Id="rId461" Type="http://schemas.openxmlformats.org/officeDocument/2006/relationships/slide" Target="slides/slide457.xml"/><Relationship Id="rId517" Type="http://schemas.openxmlformats.org/officeDocument/2006/relationships/slide" Target="slides/slide513.xml"/><Relationship Id="rId60" Type="http://schemas.openxmlformats.org/officeDocument/2006/relationships/slide" Target="slides/slide56.xml"/><Relationship Id="rId156" Type="http://schemas.openxmlformats.org/officeDocument/2006/relationships/slide" Target="slides/slide152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63" Type="http://schemas.openxmlformats.org/officeDocument/2006/relationships/slide" Target="slides/slide359.xml"/><Relationship Id="rId419" Type="http://schemas.openxmlformats.org/officeDocument/2006/relationships/slide" Target="slides/slide415.xml"/><Relationship Id="rId223" Type="http://schemas.openxmlformats.org/officeDocument/2006/relationships/slide" Target="slides/slide219.xml"/><Relationship Id="rId430" Type="http://schemas.openxmlformats.org/officeDocument/2006/relationships/slide" Target="slides/slide426.xml"/><Relationship Id="rId18" Type="http://schemas.openxmlformats.org/officeDocument/2006/relationships/slide" Target="slides/slide14.xml"/><Relationship Id="rId265" Type="http://schemas.openxmlformats.org/officeDocument/2006/relationships/slide" Target="slides/slide261.xml"/><Relationship Id="rId472" Type="http://schemas.openxmlformats.org/officeDocument/2006/relationships/slide" Target="slides/slide468.xml"/><Relationship Id="rId528" Type="http://customschemas.google.com/relationships/presentationmetadata" Target="metadata"/><Relationship Id="rId125" Type="http://schemas.openxmlformats.org/officeDocument/2006/relationships/slide" Target="slides/slide121.xml"/><Relationship Id="rId167" Type="http://schemas.openxmlformats.org/officeDocument/2006/relationships/slide" Target="slides/slide163.xml"/><Relationship Id="rId332" Type="http://schemas.openxmlformats.org/officeDocument/2006/relationships/slide" Target="slides/slide328.xml"/><Relationship Id="rId374" Type="http://schemas.openxmlformats.org/officeDocument/2006/relationships/slide" Target="slides/slide370.xml"/><Relationship Id="rId71" Type="http://schemas.openxmlformats.org/officeDocument/2006/relationships/slide" Target="slides/slide67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76" Type="http://schemas.openxmlformats.org/officeDocument/2006/relationships/slide" Target="slides/slide272.xml"/><Relationship Id="rId441" Type="http://schemas.openxmlformats.org/officeDocument/2006/relationships/slide" Target="slides/slide437.xml"/><Relationship Id="rId483" Type="http://schemas.openxmlformats.org/officeDocument/2006/relationships/slide" Target="slides/slide479.xml"/><Relationship Id="rId40" Type="http://schemas.openxmlformats.org/officeDocument/2006/relationships/slide" Target="slides/slide36.xml"/><Relationship Id="rId136" Type="http://schemas.openxmlformats.org/officeDocument/2006/relationships/slide" Target="slides/slide132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43" Type="http://schemas.openxmlformats.org/officeDocument/2006/relationships/slide" Target="slides/slide339.xml"/><Relationship Id="rId82" Type="http://schemas.openxmlformats.org/officeDocument/2006/relationships/slide" Target="slides/slide78.xml"/><Relationship Id="rId203" Type="http://schemas.openxmlformats.org/officeDocument/2006/relationships/slide" Target="slides/slide199.xml"/><Relationship Id="rId385" Type="http://schemas.openxmlformats.org/officeDocument/2006/relationships/slide" Target="slides/slide381.xml"/><Relationship Id="rId245" Type="http://schemas.openxmlformats.org/officeDocument/2006/relationships/slide" Target="slides/slide241.xml"/><Relationship Id="rId287" Type="http://schemas.openxmlformats.org/officeDocument/2006/relationships/slide" Target="slides/slide283.xml"/><Relationship Id="rId410" Type="http://schemas.openxmlformats.org/officeDocument/2006/relationships/slide" Target="slides/slide406.xml"/><Relationship Id="rId452" Type="http://schemas.openxmlformats.org/officeDocument/2006/relationships/slide" Target="slides/slide448.xml"/><Relationship Id="rId494" Type="http://schemas.openxmlformats.org/officeDocument/2006/relationships/slide" Target="slides/slide490.xml"/><Relationship Id="rId508" Type="http://schemas.openxmlformats.org/officeDocument/2006/relationships/slide" Target="slides/slide504.xml"/><Relationship Id="rId105" Type="http://schemas.openxmlformats.org/officeDocument/2006/relationships/slide" Target="slides/slide101.xml"/><Relationship Id="rId147" Type="http://schemas.openxmlformats.org/officeDocument/2006/relationships/slide" Target="slides/slide143.xml"/><Relationship Id="rId312" Type="http://schemas.openxmlformats.org/officeDocument/2006/relationships/slide" Target="slides/slide308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96" Type="http://schemas.openxmlformats.org/officeDocument/2006/relationships/slide" Target="slides/slide392.xml"/><Relationship Id="rId214" Type="http://schemas.openxmlformats.org/officeDocument/2006/relationships/slide" Target="slides/slide210.xml"/><Relationship Id="rId256" Type="http://schemas.openxmlformats.org/officeDocument/2006/relationships/slide" Target="slides/slide252.xml"/><Relationship Id="rId298" Type="http://schemas.openxmlformats.org/officeDocument/2006/relationships/slide" Target="slides/slide294.xml"/><Relationship Id="rId421" Type="http://schemas.openxmlformats.org/officeDocument/2006/relationships/slide" Target="slides/slide417.xml"/><Relationship Id="rId463" Type="http://schemas.openxmlformats.org/officeDocument/2006/relationships/slide" Target="slides/slide459.xml"/><Relationship Id="rId519" Type="http://schemas.openxmlformats.org/officeDocument/2006/relationships/notesMaster" Target="notesMasters/notesMaster1.xml"/><Relationship Id="rId116" Type="http://schemas.openxmlformats.org/officeDocument/2006/relationships/slide" Target="slides/slide112.xml"/><Relationship Id="rId158" Type="http://schemas.openxmlformats.org/officeDocument/2006/relationships/slide" Target="slides/slide154.xml"/><Relationship Id="rId323" Type="http://schemas.openxmlformats.org/officeDocument/2006/relationships/slide" Target="slides/slide319.xml"/><Relationship Id="rId530" Type="http://schemas.openxmlformats.org/officeDocument/2006/relationships/viewProps" Target="viewProps.xml"/><Relationship Id="rId20" Type="http://schemas.openxmlformats.org/officeDocument/2006/relationships/slide" Target="slides/slide16.xml"/><Relationship Id="rId62" Type="http://schemas.openxmlformats.org/officeDocument/2006/relationships/slide" Target="slides/slide58.xml"/><Relationship Id="rId365" Type="http://schemas.openxmlformats.org/officeDocument/2006/relationships/slide" Target="slides/slide361.xml"/><Relationship Id="rId225" Type="http://schemas.openxmlformats.org/officeDocument/2006/relationships/slide" Target="slides/slide221.xml"/><Relationship Id="rId267" Type="http://schemas.openxmlformats.org/officeDocument/2006/relationships/slide" Target="slides/slide263.xml"/><Relationship Id="rId432" Type="http://schemas.openxmlformats.org/officeDocument/2006/relationships/slide" Target="slides/slide428.xml"/><Relationship Id="rId474" Type="http://schemas.openxmlformats.org/officeDocument/2006/relationships/slide" Target="slides/slide470.xml"/><Relationship Id="rId127" Type="http://schemas.openxmlformats.org/officeDocument/2006/relationships/slide" Target="slides/slide123.xml"/><Relationship Id="rId31" Type="http://schemas.openxmlformats.org/officeDocument/2006/relationships/slide" Target="slides/slide27.xml"/><Relationship Id="rId73" Type="http://schemas.openxmlformats.org/officeDocument/2006/relationships/slide" Target="slides/slide69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76" Type="http://schemas.openxmlformats.org/officeDocument/2006/relationships/slide" Target="slides/slide372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36" Type="http://schemas.openxmlformats.org/officeDocument/2006/relationships/slide" Target="slides/slide232.xml"/><Relationship Id="rId278" Type="http://schemas.openxmlformats.org/officeDocument/2006/relationships/slide" Target="slides/slide274.xml"/><Relationship Id="rId401" Type="http://schemas.openxmlformats.org/officeDocument/2006/relationships/slide" Target="slides/slide397.xml"/><Relationship Id="rId443" Type="http://schemas.openxmlformats.org/officeDocument/2006/relationships/slide" Target="slides/slide439.xml"/><Relationship Id="rId303" Type="http://schemas.openxmlformats.org/officeDocument/2006/relationships/slide" Target="slides/slide299.xml"/><Relationship Id="rId485" Type="http://schemas.openxmlformats.org/officeDocument/2006/relationships/slide" Target="slides/slide481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387" Type="http://schemas.openxmlformats.org/officeDocument/2006/relationships/slide" Target="slides/slide383.xml"/><Relationship Id="rId510" Type="http://schemas.openxmlformats.org/officeDocument/2006/relationships/slide" Target="slides/slide50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412" Type="http://schemas.openxmlformats.org/officeDocument/2006/relationships/slide" Target="slides/slide408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454" Type="http://schemas.openxmlformats.org/officeDocument/2006/relationships/slide" Target="slides/slide450.xml"/><Relationship Id="rId496" Type="http://schemas.openxmlformats.org/officeDocument/2006/relationships/slide" Target="slides/slide492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398" Type="http://schemas.openxmlformats.org/officeDocument/2006/relationships/slide" Target="slides/slide394.xml"/><Relationship Id="rId521" Type="http://schemas.openxmlformats.org/officeDocument/2006/relationships/font" Target="fonts/font2.fntdata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423" Type="http://schemas.openxmlformats.org/officeDocument/2006/relationships/slide" Target="slides/slide419.xml"/><Relationship Id="rId258" Type="http://schemas.openxmlformats.org/officeDocument/2006/relationships/slide" Target="slides/slide254.xml"/><Relationship Id="rId465" Type="http://schemas.openxmlformats.org/officeDocument/2006/relationships/slide" Target="slides/slide461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schemas.openxmlformats.org/officeDocument/2006/relationships/slide" Target="slides/slide363.xml"/><Relationship Id="rId532" Type="http://schemas.openxmlformats.org/officeDocument/2006/relationships/tableStyles" Target="tableStyles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434" Type="http://schemas.openxmlformats.org/officeDocument/2006/relationships/slide" Target="slides/slide430.xml"/><Relationship Id="rId476" Type="http://schemas.openxmlformats.org/officeDocument/2006/relationships/slide" Target="slides/slide472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501" Type="http://schemas.openxmlformats.org/officeDocument/2006/relationships/slide" Target="slides/slide497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378" Type="http://schemas.openxmlformats.org/officeDocument/2006/relationships/slide" Target="slides/slide374.xml"/><Relationship Id="rId403" Type="http://schemas.openxmlformats.org/officeDocument/2006/relationships/slide" Target="slides/slide399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445" Type="http://schemas.openxmlformats.org/officeDocument/2006/relationships/slide" Target="slides/slide441.xml"/><Relationship Id="rId487" Type="http://schemas.openxmlformats.org/officeDocument/2006/relationships/slide" Target="slides/slide483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512" Type="http://schemas.openxmlformats.org/officeDocument/2006/relationships/slide" Target="slides/slide508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389" Type="http://schemas.openxmlformats.org/officeDocument/2006/relationships/slide" Target="slides/slide385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414" Type="http://schemas.openxmlformats.org/officeDocument/2006/relationships/slide" Target="slides/slide410.xml"/><Relationship Id="rId456" Type="http://schemas.openxmlformats.org/officeDocument/2006/relationships/slide" Target="slides/slide452.xml"/><Relationship Id="rId498" Type="http://schemas.openxmlformats.org/officeDocument/2006/relationships/slide" Target="slides/slide494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23" Type="http://schemas.openxmlformats.org/officeDocument/2006/relationships/font" Target="fonts/font4.fntdata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slide" Target="slides/slide354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425" Type="http://schemas.openxmlformats.org/officeDocument/2006/relationships/slide" Target="slides/slide421.xml"/><Relationship Id="rId467" Type="http://schemas.openxmlformats.org/officeDocument/2006/relationships/slide" Target="slides/slide463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slide" Target="slides/slide365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380" Type="http://schemas.openxmlformats.org/officeDocument/2006/relationships/slide" Target="slides/slide376.xml"/><Relationship Id="rId436" Type="http://schemas.openxmlformats.org/officeDocument/2006/relationships/slide" Target="slides/slide432.xml"/><Relationship Id="rId240" Type="http://schemas.openxmlformats.org/officeDocument/2006/relationships/slide" Target="slides/slide236.xml"/><Relationship Id="rId478" Type="http://schemas.openxmlformats.org/officeDocument/2006/relationships/slide" Target="slides/slide474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503" Type="http://schemas.openxmlformats.org/officeDocument/2006/relationships/slide" Target="slides/slide499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391" Type="http://schemas.openxmlformats.org/officeDocument/2006/relationships/slide" Target="slides/slide387.xml"/><Relationship Id="rId405" Type="http://schemas.openxmlformats.org/officeDocument/2006/relationships/slide" Target="slides/slide401.xml"/><Relationship Id="rId447" Type="http://schemas.openxmlformats.org/officeDocument/2006/relationships/slide" Target="slides/slide443.xml"/><Relationship Id="rId251" Type="http://schemas.openxmlformats.org/officeDocument/2006/relationships/slide" Target="slides/slide247.xml"/><Relationship Id="rId489" Type="http://schemas.openxmlformats.org/officeDocument/2006/relationships/slide" Target="slides/slide485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514" Type="http://schemas.openxmlformats.org/officeDocument/2006/relationships/slide" Target="slides/slide510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Relationship Id="rId416" Type="http://schemas.openxmlformats.org/officeDocument/2006/relationships/slide" Target="slides/slide412.xml"/><Relationship Id="rId220" Type="http://schemas.openxmlformats.org/officeDocument/2006/relationships/slide" Target="slides/slide216.xml"/><Relationship Id="rId458" Type="http://schemas.openxmlformats.org/officeDocument/2006/relationships/slide" Target="slides/slide454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318" Type="http://schemas.openxmlformats.org/officeDocument/2006/relationships/slide" Target="slides/slide314.xml"/><Relationship Id="rId525" Type="http://schemas.openxmlformats.org/officeDocument/2006/relationships/font" Target="fonts/font6.fntdata"/><Relationship Id="rId99" Type="http://schemas.openxmlformats.org/officeDocument/2006/relationships/slide" Target="slides/slide95.xml"/><Relationship Id="rId122" Type="http://schemas.openxmlformats.org/officeDocument/2006/relationships/slide" Target="slides/slide118.xml"/><Relationship Id="rId164" Type="http://schemas.openxmlformats.org/officeDocument/2006/relationships/slide" Target="slides/slide160.xml"/><Relationship Id="rId371" Type="http://schemas.openxmlformats.org/officeDocument/2006/relationships/slide" Target="slides/slide367.xml"/><Relationship Id="rId427" Type="http://schemas.openxmlformats.org/officeDocument/2006/relationships/slide" Target="slides/slide423.xml"/><Relationship Id="rId469" Type="http://schemas.openxmlformats.org/officeDocument/2006/relationships/slide" Target="slides/slide465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73" Type="http://schemas.openxmlformats.org/officeDocument/2006/relationships/slide" Target="slides/slide269.xml"/><Relationship Id="rId329" Type="http://schemas.openxmlformats.org/officeDocument/2006/relationships/slide" Target="slides/slide325.xml"/><Relationship Id="rId480" Type="http://schemas.openxmlformats.org/officeDocument/2006/relationships/slide" Target="slides/slide476.xml"/><Relationship Id="rId68" Type="http://schemas.openxmlformats.org/officeDocument/2006/relationships/slide" Target="slides/slide64.xml"/><Relationship Id="rId133" Type="http://schemas.openxmlformats.org/officeDocument/2006/relationships/slide" Target="slides/slide129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200" Type="http://schemas.openxmlformats.org/officeDocument/2006/relationships/slide" Target="slides/slide196.xml"/><Relationship Id="rId382" Type="http://schemas.openxmlformats.org/officeDocument/2006/relationships/slide" Target="slides/slide378.xml"/><Relationship Id="rId438" Type="http://schemas.openxmlformats.org/officeDocument/2006/relationships/slide" Target="slides/slide434.xml"/><Relationship Id="rId242" Type="http://schemas.openxmlformats.org/officeDocument/2006/relationships/slide" Target="slides/slide238.xml"/><Relationship Id="rId284" Type="http://schemas.openxmlformats.org/officeDocument/2006/relationships/slide" Target="slides/slide280.xml"/><Relationship Id="rId491" Type="http://schemas.openxmlformats.org/officeDocument/2006/relationships/slide" Target="slides/slide487.xml"/><Relationship Id="rId505" Type="http://schemas.openxmlformats.org/officeDocument/2006/relationships/slide" Target="slides/slide501.xml"/><Relationship Id="rId37" Type="http://schemas.openxmlformats.org/officeDocument/2006/relationships/slide" Target="slides/slide33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93" Type="http://schemas.openxmlformats.org/officeDocument/2006/relationships/slide" Target="slides/slide389.xml"/><Relationship Id="rId407" Type="http://schemas.openxmlformats.org/officeDocument/2006/relationships/slide" Target="slides/slide403.xml"/><Relationship Id="rId449" Type="http://schemas.openxmlformats.org/officeDocument/2006/relationships/slide" Target="slides/slide445.xml"/><Relationship Id="rId211" Type="http://schemas.openxmlformats.org/officeDocument/2006/relationships/slide" Target="slides/slide207.xml"/><Relationship Id="rId253" Type="http://schemas.openxmlformats.org/officeDocument/2006/relationships/slide" Target="slides/slide249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460" Type="http://schemas.openxmlformats.org/officeDocument/2006/relationships/slide" Target="slides/slide456.xml"/><Relationship Id="rId516" Type="http://schemas.openxmlformats.org/officeDocument/2006/relationships/slide" Target="slides/slide512.xml"/><Relationship Id="rId48" Type="http://schemas.openxmlformats.org/officeDocument/2006/relationships/slide" Target="slides/slide44.xml"/><Relationship Id="rId113" Type="http://schemas.openxmlformats.org/officeDocument/2006/relationships/slide" Target="slides/slide109.xml"/><Relationship Id="rId320" Type="http://schemas.openxmlformats.org/officeDocument/2006/relationships/slide" Target="slides/slide316.xml"/><Relationship Id="rId155" Type="http://schemas.openxmlformats.org/officeDocument/2006/relationships/slide" Target="slides/slide151.xml"/><Relationship Id="rId197" Type="http://schemas.openxmlformats.org/officeDocument/2006/relationships/slide" Target="slides/slide193.xml"/><Relationship Id="rId362" Type="http://schemas.openxmlformats.org/officeDocument/2006/relationships/slide" Target="slides/slide358.xml"/><Relationship Id="rId418" Type="http://schemas.openxmlformats.org/officeDocument/2006/relationships/slide" Target="slides/slide414.xml"/><Relationship Id="rId222" Type="http://schemas.openxmlformats.org/officeDocument/2006/relationships/slide" Target="slides/slide218.xml"/><Relationship Id="rId264" Type="http://schemas.openxmlformats.org/officeDocument/2006/relationships/slide" Target="slides/slide260.xml"/><Relationship Id="rId471" Type="http://schemas.openxmlformats.org/officeDocument/2006/relationships/slide" Target="slides/slide467.xml"/><Relationship Id="rId17" Type="http://schemas.openxmlformats.org/officeDocument/2006/relationships/slide" Target="slides/slide13.xml"/><Relationship Id="rId59" Type="http://schemas.openxmlformats.org/officeDocument/2006/relationships/slide" Target="slides/slide55.xml"/><Relationship Id="rId124" Type="http://schemas.openxmlformats.org/officeDocument/2006/relationships/slide" Target="slides/slide120.xml"/><Relationship Id="rId527" Type="http://schemas.openxmlformats.org/officeDocument/2006/relationships/font" Target="fonts/font8.fntdata"/><Relationship Id="rId70" Type="http://schemas.openxmlformats.org/officeDocument/2006/relationships/slide" Target="slides/slide66.xml"/><Relationship Id="rId166" Type="http://schemas.openxmlformats.org/officeDocument/2006/relationships/slide" Target="slides/slide162.xml"/><Relationship Id="rId331" Type="http://schemas.openxmlformats.org/officeDocument/2006/relationships/slide" Target="slides/slide327.xml"/><Relationship Id="rId373" Type="http://schemas.openxmlformats.org/officeDocument/2006/relationships/slide" Target="slides/slide369.xml"/><Relationship Id="rId429" Type="http://schemas.openxmlformats.org/officeDocument/2006/relationships/slide" Target="slides/slide425.xml"/><Relationship Id="rId1" Type="http://schemas.openxmlformats.org/officeDocument/2006/relationships/customXml" Target="../customXml/item1.xml"/><Relationship Id="rId233" Type="http://schemas.openxmlformats.org/officeDocument/2006/relationships/slide" Target="slides/slide229.xml"/><Relationship Id="rId440" Type="http://schemas.openxmlformats.org/officeDocument/2006/relationships/slide" Target="slides/slide436.xml"/><Relationship Id="rId28" Type="http://schemas.openxmlformats.org/officeDocument/2006/relationships/slide" Target="slides/slide24.xml"/><Relationship Id="rId275" Type="http://schemas.openxmlformats.org/officeDocument/2006/relationships/slide" Target="slides/slide271.xml"/><Relationship Id="rId300" Type="http://schemas.openxmlformats.org/officeDocument/2006/relationships/slide" Target="slides/slide296.xml"/><Relationship Id="rId482" Type="http://schemas.openxmlformats.org/officeDocument/2006/relationships/slide" Target="slides/slide478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77" Type="http://schemas.openxmlformats.org/officeDocument/2006/relationships/slide" Target="slides/slide173.xml"/><Relationship Id="rId342" Type="http://schemas.openxmlformats.org/officeDocument/2006/relationships/slide" Target="slides/slide338.xml"/><Relationship Id="rId384" Type="http://schemas.openxmlformats.org/officeDocument/2006/relationships/slide" Target="slides/slide380.xml"/><Relationship Id="rId202" Type="http://schemas.openxmlformats.org/officeDocument/2006/relationships/slide" Target="slides/slide198.xml"/><Relationship Id="rId244" Type="http://schemas.openxmlformats.org/officeDocument/2006/relationships/slide" Target="slides/slide240.xml"/><Relationship Id="rId39" Type="http://schemas.openxmlformats.org/officeDocument/2006/relationships/slide" Target="slides/slide35.xml"/><Relationship Id="rId286" Type="http://schemas.openxmlformats.org/officeDocument/2006/relationships/slide" Target="slides/slide282.xml"/><Relationship Id="rId451" Type="http://schemas.openxmlformats.org/officeDocument/2006/relationships/slide" Target="slides/slide447.xml"/><Relationship Id="rId493" Type="http://schemas.openxmlformats.org/officeDocument/2006/relationships/slide" Target="slides/slide489.xml"/><Relationship Id="rId507" Type="http://schemas.openxmlformats.org/officeDocument/2006/relationships/slide" Target="slides/slide503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46" Type="http://schemas.openxmlformats.org/officeDocument/2006/relationships/slide" Target="slides/slide142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53" Type="http://schemas.openxmlformats.org/officeDocument/2006/relationships/slide" Target="slides/slide349.xml"/><Relationship Id="rId395" Type="http://schemas.openxmlformats.org/officeDocument/2006/relationships/slide" Target="slides/slide391.xml"/><Relationship Id="rId409" Type="http://schemas.openxmlformats.org/officeDocument/2006/relationships/slide" Target="slides/slide405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420" Type="http://schemas.openxmlformats.org/officeDocument/2006/relationships/slide" Target="slides/slide416.xml"/><Relationship Id="rId255" Type="http://schemas.openxmlformats.org/officeDocument/2006/relationships/slide" Target="slides/slide251.xml"/><Relationship Id="rId297" Type="http://schemas.openxmlformats.org/officeDocument/2006/relationships/slide" Target="slides/slide293.xml"/><Relationship Id="rId462" Type="http://schemas.openxmlformats.org/officeDocument/2006/relationships/slide" Target="slides/slide458.xml"/><Relationship Id="rId518" Type="http://schemas.openxmlformats.org/officeDocument/2006/relationships/slide" Target="slides/slide514.xml"/><Relationship Id="rId115" Type="http://schemas.openxmlformats.org/officeDocument/2006/relationships/slide" Target="slides/slide111.xml"/><Relationship Id="rId157" Type="http://schemas.openxmlformats.org/officeDocument/2006/relationships/slide" Target="slides/slide153.xml"/><Relationship Id="rId322" Type="http://schemas.openxmlformats.org/officeDocument/2006/relationships/slide" Target="slides/slide318.xml"/><Relationship Id="rId364" Type="http://schemas.openxmlformats.org/officeDocument/2006/relationships/slide" Target="slides/slide360.xml"/><Relationship Id="rId61" Type="http://schemas.openxmlformats.org/officeDocument/2006/relationships/slide" Target="slides/slide57.xml"/><Relationship Id="rId199" Type="http://schemas.openxmlformats.org/officeDocument/2006/relationships/slide" Target="slides/slide195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66" Type="http://schemas.openxmlformats.org/officeDocument/2006/relationships/slide" Target="slides/slide262.xml"/><Relationship Id="rId431" Type="http://schemas.openxmlformats.org/officeDocument/2006/relationships/slide" Target="slides/slide427.xml"/><Relationship Id="rId473" Type="http://schemas.openxmlformats.org/officeDocument/2006/relationships/slide" Target="slides/slide469.xml"/><Relationship Id="rId529" Type="http://schemas.openxmlformats.org/officeDocument/2006/relationships/presProps" Target="presProps.xml"/><Relationship Id="rId30" Type="http://schemas.openxmlformats.org/officeDocument/2006/relationships/slide" Target="slides/slide26.xml"/><Relationship Id="rId126" Type="http://schemas.openxmlformats.org/officeDocument/2006/relationships/slide" Target="slides/slide122.xml"/><Relationship Id="rId168" Type="http://schemas.openxmlformats.org/officeDocument/2006/relationships/slide" Target="slides/slide164.xml"/><Relationship Id="rId333" Type="http://schemas.openxmlformats.org/officeDocument/2006/relationships/slide" Target="slides/slide329.xml"/><Relationship Id="rId72" Type="http://schemas.openxmlformats.org/officeDocument/2006/relationships/slide" Target="slides/slide68.xml"/><Relationship Id="rId375" Type="http://schemas.openxmlformats.org/officeDocument/2006/relationships/slide" Target="slides/slide371.xml"/><Relationship Id="rId3" Type="http://schemas.openxmlformats.org/officeDocument/2006/relationships/customXml" Target="../customXml/item3.xml"/><Relationship Id="rId235" Type="http://schemas.openxmlformats.org/officeDocument/2006/relationships/slide" Target="slides/slide231.xml"/><Relationship Id="rId277" Type="http://schemas.openxmlformats.org/officeDocument/2006/relationships/slide" Target="slides/slide273.xml"/><Relationship Id="rId400" Type="http://schemas.openxmlformats.org/officeDocument/2006/relationships/slide" Target="slides/slide396.xml"/><Relationship Id="rId442" Type="http://schemas.openxmlformats.org/officeDocument/2006/relationships/slide" Target="slides/slide438.xml"/><Relationship Id="rId484" Type="http://schemas.openxmlformats.org/officeDocument/2006/relationships/slide" Target="slides/slide480.xml"/><Relationship Id="rId137" Type="http://schemas.openxmlformats.org/officeDocument/2006/relationships/slide" Target="slides/slide133.xml"/><Relationship Id="rId302" Type="http://schemas.openxmlformats.org/officeDocument/2006/relationships/slide" Target="slides/slide298.xml"/><Relationship Id="rId344" Type="http://schemas.openxmlformats.org/officeDocument/2006/relationships/slide" Target="slides/slide340.xml"/><Relationship Id="rId41" Type="http://schemas.openxmlformats.org/officeDocument/2006/relationships/slide" Target="slides/slide37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86" Type="http://schemas.openxmlformats.org/officeDocument/2006/relationships/slide" Target="slides/slide382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46" Type="http://schemas.openxmlformats.org/officeDocument/2006/relationships/slide" Target="slides/slide242.xml"/><Relationship Id="rId288" Type="http://schemas.openxmlformats.org/officeDocument/2006/relationships/slide" Target="slides/slide284.xml"/><Relationship Id="rId411" Type="http://schemas.openxmlformats.org/officeDocument/2006/relationships/slide" Target="slides/slide407.xml"/><Relationship Id="rId453" Type="http://schemas.openxmlformats.org/officeDocument/2006/relationships/slide" Target="slides/slide449.xml"/><Relationship Id="rId509" Type="http://schemas.openxmlformats.org/officeDocument/2006/relationships/slide" Target="slides/slide505.xml"/><Relationship Id="rId106" Type="http://schemas.openxmlformats.org/officeDocument/2006/relationships/slide" Target="slides/slide102.xml"/><Relationship Id="rId313" Type="http://schemas.openxmlformats.org/officeDocument/2006/relationships/slide" Target="slides/slide309.xml"/><Relationship Id="rId495" Type="http://schemas.openxmlformats.org/officeDocument/2006/relationships/slide" Target="slides/slide491.xml"/><Relationship Id="rId10" Type="http://schemas.openxmlformats.org/officeDocument/2006/relationships/slide" Target="slides/slide6.xml"/><Relationship Id="rId52" Type="http://schemas.openxmlformats.org/officeDocument/2006/relationships/slide" Target="slides/slide48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355" Type="http://schemas.openxmlformats.org/officeDocument/2006/relationships/slide" Target="slides/slide351.xml"/><Relationship Id="rId397" Type="http://schemas.openxmlformats.org/officeDocument/2006/relationships/slide" Target="slides/slide393.xml"/><Relationship Id="rId520" Type="http://schemas.openxmlformats.org/officeDocument/2006/relationships/font" Target="fonts/font1.fntdata"/><Relationship Id="rId215" Type="http://schemas.openxmlformats.org/officeDocument/2006/relationships/slide" Target="slides/slide211.xml"/><Relationship Id="rId257" Type="http://schemas.openxmlformats.org/officeDocument/2006/relationships/slide" Target="slides/slide253.xml"/><Relationship Id="rId422" Type="http://schemas.openxmlformats.org/officeDocument/2006/relationships/slide" Target="slides/slide418.xml"/><Relationship Id="rId464" Type="http://schemas.openxmlformats.org/officeDocument/2006/relationships/slide" Target="slides/slide460.xml"/><Relationship Id="rId299" Type="http://schemas.openxmlformats.org/officeDocument/2006/relationships/slide" Target="slides/slide295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66" Type="http://schemas.openxmlformats.org/officeDocument/2006/relationships/slide" Target="slides/slide362.xml"/><Relationship Id="rId226" Type="http://schemas.openxmlformats.org/officeDocument/2006/relationships/slide" Target="slides/slide222.xml"/><Relationship Id="rId433" Type="http://schemas.openxmlformats.org/officeDocument/2006/relationships/slide" Target="slides/slide429.xml"/><Relationship Id="rId74" Type="http://schemas.openxmlformats.org/officeDocument/2006/relationships/slide" Target="slides/slide70.xml"/><Relationship Id="rId377" Type="http://schemas.openxmlformats.org/officeDocument/2006/relationships/slide" Target="slides/slide373.xml"/><Relationship Id="rId500" Type="http://schemas.openxmlformats.org/officeDocument/2006/relationships/slide" Target="slides/slide496.xml"/><Relationship Id="rId5" Type="http://schemas.openxmlformats.org/officeDocument/2006/relationships/slide" Target="slides/slide1.xml"/><Relationship Id="rId237" Type="http://schemas.openxmlformats.org/officeDocument/2006/relationships/slide" Target="slides/slide23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30T22:44:13.98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41,'2'3,"-1"1,1-1,0 1,0-1,0 0,1 0,-1 0,1 0,-1 0,1-1,0 1,0-1,0 0,7 4,0 1,35 26,3-3,0-1,1-3,2-2,1-2,69 19,339 65,-361-87,853 118,-714-117,346 17,430-35,-516-4,-298-8,-69 1,284-42,-179 16,321-6,-56 7,187 8,-143 12,437-75,-626 48,905-116,-829 102,524-1,-865 56,723 32,92 50,-709-82,44 1,-152 8,44 1,-102-11,-14 0,0 0,1 1,-1 1,1 1,-1 0,0 2,0-1,17 8,-32-10,0 0,0 0,0 0,0 1,0-1,-1 1,1 0,0-1,-1 1,1 0,-1 0,0 0,0 0,1 0,-1 0,-1 0,1 0,0 1,0-1,-1 0,1 0,-1 1,0-1,0 0,0 1,0-1,0 0,0 1,-1-1,1 0,-1 1,1-1,-2 3,-1 2,1-1,-1 1,0-1,0 0,-1 0,0 0,0 0,0-1,-11 10,2-6,0-1,-1 0,0-1,-1-1,1 0,-1-1,0 0,-1-2,1 0,-29 3,-45 11,59-11,-1-1,1-2,-61-1,59-2,1 1,0 1,-54 11,-8 13,-98 22,121-34,-9 3,0-4,-124 6,180-20,16 0,0 1,0 0,-1 0,1 0,0 1,0 0,0 1,-8 2,15-4,0 1,0-1,-1 0,1 0,0 1,0-1,0 0,0 0,0 1,0-1,0 0,0 1,0-1,0 0,0 0,0 1,0-1,0 0,1 0,-1 1,0-1,0 0,0 0,0 1,0-1,0 0,1 0,-1 1,0-1,0 0,0 0,1 0,-1 0,0 1,0-1,1 0,-1 0,0 0,0 0,1 0,-1 0,0 0,0 0,1 0,-1 0,0 0,1 0,-1 0,16 8,29 8,0-3,88 16,94-4,-180-21,93 10,1-6,151-11,-277 1,1-1,-1 0,0-1,24-10,-33 12,-1 0,1 0,-1-1,1 0,-1 0,0-1,0 0,-1 1,1-1,-1-1,0 1,0-1,0 0,5-9,-9 14,1-1,-1 1,0-1,0 1,0-1,0 1,0-1,0 1,1-1,-1 1,0-1,0 1,-1-1,1 1,0-1,0 1,0-1,0 1,0-1,-1 1,1-1,0 1,0-1,-1 1,1-1,0 1,-1 0,1-1,0 1,-1-1,0 1,-20-8,-29 5,46 3,-771 3,681 1,-117 21,124-13,-147 4,89-15,58 2,-107-12,101-5,-77-6,-21 1,120 10,-86-1,-1574 11,1435 9,-9 0,287-11,-493 15,67-7,251-10,-2717 3,2897-1,-1 0,1-2,0 1,1-2,-1 0,-19-8,-33-10,-452-93,217 51,238 55,0 2,-1 3,-103 7,37 0,-1855-3,1891 9,11 1,65-10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4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4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4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4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4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4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4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4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4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.xml"/><Relationship Id="rId1" Type="http://schemas.openxmlformats.org/officeDocument/2006/relationships/notesMaster" Target="../notesMasters/notesMaster1.xml"/></Relationships>
</file>

<file path=ppt/notesSlides/_rels/notesSlide4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4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4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4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4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4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4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.xml"/><Relationship Id="rId1" Type="http://schemas.openxmlformats.org/officeDocument/2006/relationships/notesMaster" Target="../notesMasters/notesMaster1.xml"/></Relationships>
</file>

<file path=ppt/notesSlides/_rels/notesSlide4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4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4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4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4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4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4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4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4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4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4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4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4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4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4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4.xml"/><Relationship Id="rId1" Type="http://schemas.openxmlformats.org/officeDocument/2006/relationships/notesMaster" Target="../notesMasters/notesMaster1.xml"/></Relationships>
</file>

<file path=ppt/notesSlides/_rels/notesSlide4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5.xml"/><Relationship Id="rId1" Type="http://schemas.openxmlformats.org/officeDocument/2006/relationships/notesMaster" Target="../notesMasters/notesMaster1.xml"/></Relationships>
</file>

<file path=ppt/notesSlides/_rels/notesSlide4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6.xml"/><Relationship Id="rId1" Type="http://schemas.openxmlformats.org/officeDocument/2006/relationships/notesMaster" Target="../notesMasters/notesMaster1.xml"/></Relationships>
</file>

<file path=ppt/notesSlides/_rels/notesSlide4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7.xml"/><Relationship Id="rId1" Type="http://schemas.openxmlformats.org/officeDocument/2006/relationships/notesMaster" Target="../notesMasters/notesMaster1.xml"/></Relationships>
</file>

<file path=ppt/notesSlides/_rels/notesSlide4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4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4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1.xml"/><Relationship Id="rId1" Type="http://schemas.openxmlformats.org/officeDocument/2006/relationships/notesMaster" Target="../notesMasters/notesMaster1.xml"/></Relationships>
</file>

<file path=ppt/notesSlides/_rels/notesSlide4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.xml"/><Relationship Id="rId1" Type="http://schemas.openxmlformats.org/officeDocument/2006/relationships/notesMaster" Target="../notesMasters/notesMaster1.xml"/></Relationships>
</file>

<file path=ppt/notesSlides/_rels/notesSlide4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.xml"/><Relationship Id="rId1" Type="http://schemas.openxmlformats.org/officeDocument/2006/relationships/notesMaster" Target="../notesMasters/notesMaster1.xml"/></Relationships>
</file>

<file path=ppt/notesSlides/_rels/notesSlide4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4.xml"/><Relationship Id="rId1" Type="http://schemas.openxmlformats.org/officeDocument/2006/relationships/notesMaster" Target="../notesMasters/notesMaster1.xml"/></Relationships>
</file>

<file path=ppt/notesSlides/_rels/notesSlide4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.xml"/><Relationship Id="rId1" Type="http://schemas.openxmlformats.org/officeDocument/2006/relationships/notesMaster" Target="../notesMasters/notesMaster1.xml"/></Relationships>
</file>

<file path=ppt/notesSlides/_rels/notesSlide4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6.xml"/><Relationship Id="rId1" Type="http://schemas.openxmlformats.org/officeDocument/2006/relationships/notesMaster" Target="../notesMasters/notesMaster1.xml"/></Relationships>
</file>

<file path=ppt/notesSlides/_rels/notesSlide4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4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.xml"/><Relationship Id="rId1" Type="http://schemas.openxmlformats.org/officeDocument/2006/relationships/notesMaster" Target="../notesMasters/notesMaster1.xml"/></Relationships>
</file>

<file path=ppt/notesSlides/_rels/notesSlide4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4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4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4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4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4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4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4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4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4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4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4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2.xml"/><Relationship Id="rId1" Type="http://schemas.openxmlformats.org/officeDocument/2006/relationships/notesMaster" Target="../notesMasters/notesMaster1.xml"/></Relationships>
</file>

<file path=ppt/notesSlides/_rels/notesSlide4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3.xml"/><Relationship Id="rId1" Type="http://schemas.openxmlformats.org/officeDocument/2006/relationships/notesMaster" Target="../notesMasters/notesMaster1.xml"/></Relationships>
</file>

<file path=ppt/notesSlides/_rels/notesSlide4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4.xml"/><Relationship Id="rId1" Type="http://schemas.openxmlformats.org/officeDocument/2006/relationships/notesMaster" Target="../notesMasters/notesMaster1.xml"/></Relationships>
</file>

<file path=ppt/notesSlides/_rels/notesSlide4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.xml"/><Relationship Id="rId1" Type="http://schemas.openxmlformats.org/officeDocument/2006/relationships/notesMaster" Target="../notesMasters/notesMaster1.xml"/></Relationships>
</file>

<file path=ppt/notesSlides/_rels/notesSlide4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6.xml"/><Relationship Id="rId1" Type="http://schemas.openxmlformats.org/officeDocument/2006/relationships/notesMaster" Target="../notesMasters/notesMaster1.xml"/></Relationships>
</file>

<file path=ppt/notesSlides/_rels/notesSlide4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7.xml"/><Relationship Id="rId1" Type="http://schemas.openxmlformats.org/officeDocument/2006/relationships/notesMaster" Target="../notesMasters/notesMaster1.xml"/></Relationships>
</file>

<file path=ppt/notesSlides/_rels/notesSlide4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8.xml"/><Relationship Id="rId1" Type="http://schemas.openxmlformats.org/officeDocument/2006/relationships/notesMaster" Target="../notesMasters/notesMaster1.xml"/></Relationships>
</file>

<file path=ppt/notesSlides/_rels/notesSlide4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4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4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.xml"/><Relationship Id="rId1" Type="http://schemas.openxmlformats.org/officeDocument/2006/relationships/notesMaster" Target="../notesMasters/notesMaster1.xml"/></Relationships>
</file>

<file path=ppt/notesSlides/_rels/notesSlide4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4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4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4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4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4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.xml"/><Relationship Id="rId1" Type="http://schemas.openxmlformats.org/officeDocument/2006/relationships/notesMaster" Target="../notesMasters/notesMaster1.xml"/></Relationships>
</file>

<file path=ppt/notesSlides/_rels/notesSlide4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4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1.xml"/><Relationship Id="rId1" Type="http://schemas.openxmlformats.org/officeDocument/2006/relationships/notesMaster" Target="../notesMasters/notesMaster1.xml"/></Relationships>
</file>

<file path=ppt/notesSlides/_rels/notesSlide4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.xml"/><Relationship Id="rId1" Type="http://schemas.openxmlformats.org/officeDocument/2006/relationships/notesMaster" Target="../notesMasters/notesMaster1.xml"/></Relationships>
</file>

<file path=ppt/notesSlides/_rels/notesSlide4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3.xml"/><Relationship Id="rId1" Type="http://schemas.openxmlformats.org/officeDocument/2006/relationships/notesMaster" Target="../notesMasters/notesMaster1.xml"/></Relationships>
</file>

<file path=ppt/notesSlides/_rels/notesSlide4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4.xml"/><Relationship Id="rId1" Type="http://schemas.openxmlformats.org/officeDocument/2006/relationships/notesMaster" Target="../notesMasters/notesMaster1.xml"/></Relationships>
</file>

<file path=ppt/notesSlides/_rels/notesSlide4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.xml"/><Relationship Id="rId1" Type="http://schemas.openxmlformats.org/officeDocument/2006/relationships/notesMaster" Target="../notesMasters/notesMaster1.xml"/></Relationships>
</file>

<file path=ppt/notesSlides/_rels/notesSlide4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4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4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4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5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1.xml"/><Relationship Id="rId1" Type="http://schemas.openxmlformats.org/officeDocument/2006/relationships/notesMaster" Target="../notesMasters/notesMaster1.xml"/></Relationships>
</file>

<file path=ppt/notesSlides/_rels/notesSlide5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2.xml"/><Relationship Id="rId1" Type="http://schemas.openxmlformats.org/officeDocument/2006/relationships/notesMaster" Target="../notesMasters/notesMaster1.xml"/></Relationships>
</file>

<file path=ppt/notesSlides/_rels/notesSlide5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3.xml"/><Relationship Id="rId1" Type="http://schemas.openxmlformats.org/officeDocument/2006/relationships/notesMaster" Target="../notesMasters/notesMaster1.xml"/></Relationships>
</file>

<file path=ppt/notesSlides/_rels/notesSlide5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4.xml"/><Relationship Id="rId1" Type="http://schemas.openxmlformats.org/officeDocument/2006/relationships/notesMaster" Target="../notesMasters/notesMaster1.xml"/></Relationships>
</file>

<file path=ppt/notesSlides/_rels/notesSlide5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5.xml"/><Relationship Id="rId1" Type="http://schemas.openxmlformats.org/officeDocument/2006/relationships/notesMaster" Target="../notesMasters/notesMaster1.xml"/></Relationships>
</file>

<file path=ppt/notesSlides/_rels/notesSlide5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6.xml"/><Relationship Id="rId1" Type="http://schemas.openxmlformats.org/officeDocument/2006/relationships/notesMaster" Target="../notesMasters/notesMaster1.xml"/></Relationships>
</file>

<file path=ppt/notesSlides/_rels/notesSlide5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7.xml"/><Relationship Id="rId1" Type="http://schemas.openxmlformats.org/officeDocument/2006/relationships/notesMaster" Target="../notesMasters/notesMaster1.xml"/></Relationships>
</file>

<file path=ppt/notesSlides/_rels/notesSlide5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8.xml"/><Relationship Id="rId1" Type="http://schemas.openxmlformats.org/officeDocument/2006/relationships/notesMaster" Target="../notesMasters/notesMaster1.xml"/></Relationships>
</file>

<file path=ppt/notesSlides/_rels/notesSlide5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0.xml"/><Relationship Id="rId1" Type="http://schemas.openxmlformats.org/officeDocument/2006/relationships/notesMaster" Target="../notesMasters/notesMaster1.xml"/></Relationships>
</file>

<file path=ppt/notesSlides/_rels/notesSlide5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1.xml"/><Relationship Id="rId1" Type="http://schemas.openxmlformats.org/officeDocument/2006/relationships/notesMaster" Target="../notesMasters/notesMaster1.xml"/></Relationships>
</file>

<file path=ppt/notesSlides/_rels/notesSlide5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2.xml"/><Relationship Id="rId1" Type="http://schemas.openxmlformats.org/officeDocument/2006/relationships/notesMaster" Target="../notesMasters/notesMaster1.xml"/></Relationships>
</file>

<file path=ppt/notesSlides/_rels/notesSlide5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3.xml"/><Relationship Id="rId1" Type="http://schemas.openxmlformats.org/officeDocument/2006/relationships/notesMaster" Target="../notesMasters/notesMaster1.xml"/></Relationships>
</file>

<file path=ppt/notesSlides/_rels/notesSlide5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62653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11691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7390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67837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80175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8402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3037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71707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14251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19591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784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3559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44992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39047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01321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76422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38777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1000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60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12001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08420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42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0452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03340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82641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95619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73705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5398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9036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98093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65028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13526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477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36811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01258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98317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11469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40443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87282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79481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94397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8041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54400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557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08402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47983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4084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23706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30144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71291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19520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8562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26877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537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29879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96733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84097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74923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037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79003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95844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1218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80874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9715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882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06028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53336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66695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71564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26340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60859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05998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41256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30765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74173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374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98208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20424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34783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91307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8358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51616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08625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13038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723477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437740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514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14539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35965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74093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63532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97017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 os dados, onde ficam ?</a:t>
            </a:r>
            <a:br>
              <a:rPr lang="pt-BR"/>
            </a:br>
            <a:r>
              <a:rPr lang="pt-BR"/>
              <a:t>Já falamos sobre instâncias EC2, sobre a importância de construir uma infraestrutura com </a:t>
            </a:r>
            <a:r>
              <a:rPr lang="pt-BR" err="1"/>
              <a:t>VPCs</a:t>
            </a:r>
            <a:r>
              <a:rPr lang="pt-BR"/>
              <a:t>, </a:t>
            </a:r>
            <a:r>
              <a:rPr lang="pt-BR" err="1"/>
              <a:t>sub-redes</a:t>
            </a:r>
            <a:r>
              <a:rPr lang="pt-BR"/>
              <a:t>, definir API Gateways ?</a:t>
            </a:r>
            <a:br>
              <a:rPr lang="pt-BR"/>
            </a:br>
            <a:r>
              <a:rPr lang="pt-BR"/>
              <a:t>Mas e como usando AWS podemos salvar, manter, gerenciar nossos dados ?</a:t>
            </a:r>
            <a:br>
              <a:rPr lang="pt-BR"/>
            </a:br>
            <a:r>
              <a:rPr lang="pt-BR"/>
              <a:t>E se eu quiser um HD para banco de dados ? E se eu precisar postar arquivos em um diretório com se estivesse em um Google Drive, Dropbox ? E se eu precisasse apenas compartilhar dados, como se fosse uma pasta na rede ?</a:t>
            </a:r>
          </a:p>
        </p:txBody>
      </p:sp>
    </p:spTree>
    <p:extLst>
      <p:ext uri="{BB962C8B-B14F-4D97-AF65-F5344CB8AC3E}">
        <p14:creationId xmlns:p14="http://schemas.microsoft.com/office/powerpoint/2010/main" val="386569942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 para cada dessas necessidades existem com tipos específicos de armazenamento, que se encaixam muito com suas necessidades e também com você quer representar um arquivo, tudo depende da sua necessidade.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927452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 tipo de armazenamento de objetos, também chamado </a:t>
            </a:r>
            <a:r>
              <a:rPr lang="pt-BR" err="1"/>
              <a:t>Object</a:t>
            </a:r>
            <a:r>
              <a:rPr lang="pt-BR"/>
              <a:t> </a:t>
            </a:r>
            <a:r>
              <a:rPr lang="pt-BR" err="1"/>
              <a:t>Storage</a:t>
            </a:r>
            <a:r>
              <a:rPr lang="pt-BR"/>
              <a:t> permite que você tenha dados como objetos, veremos ainda adiante o que isso significa, ou melhor, o que é de fato um objeto. Por hora, um objeto é como se fosse um </a:t>
            </a:r>
            <a:r>
              <a:rPr lang="pt-BR" err="1"/>
              <a:t>árquivo</a:t>
            </a:r>
            <a:r>
              <a:rPr lang="pt-BR"/>
              <a:t> único. Em sistema de armazenamento de objetos temos dados não estruturados, ou seja, eu posso ter nesse meu container de informações diversos tipos de dados: mídia, texto, etc. Então os casos de uso ideias são ....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571960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 Armazenamento de arquivos, também chamado de file </a:t>
            </a:r>
            <a:r>
              <a:rPr lang="pt-BR" err="1"/>
              <a:t>storage</a:t>
            </a:r>
            <a:r>
              <a:rPr lang="pt-BR"/>
              <a:t>, é um tipo de armazenamento voltado para uma estrutura parecida com aquelas de uma rede corporativa. Por exemplo, eu tenho X usuários e preciso compartilhar dados entre esses usuários através de uma pasta na rede. Tá aí essa estrutura através da nuvem.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486278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Por fim, temos armazenamento de blocos. Talvez </a:t>
            </a:r>
            <a:r>
              <a:rPr lang="pt-BR" err="1"/>
              <a:t>vc</a:t>
            </a:r>
            <a:r>
              <a:rPr lang="pt-BR"/>
              <a:t> não conheça com essas palavras mas armazenamento de blocos nada mais que seu HD ou SSD do seu computador.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846425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140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07057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9614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96335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Antes de falar do EBS vamos recapitular uma questão importante e que tem tudo a ver com EBS. Quando usamos EC2, iniciamos uma instância numa máquina host como você pode ver na figura abaixo. Como o EC2 usa virtualização, diversas instâncias estão num mesmo host e se em algum momento você inicializa sua instância e depois para de a utilizar pode acontecer dela mudar de máquina. Por esse motivo uma questão importante de se lembrar sobre armazenamento em relação ao EC2 é que ele não </a:t>
            </a:r>
          </a:p>
        </p:txBody>
      </p:sp>
    </p:spTree>
    <p:extLst>
      <p:ext uri="{BB962C8B-B14F-4D97-AF65-F5344CB8AC3E}">
        <p14:creationId xmlns:p14="http://schemas.microsoft.com/office/powerpoint/2010/main" val="3472786497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Meme cadê, usar gerador de memes ou achar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720613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Meme cadê, usar gerador de memes ou achar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222500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É aí que entra o EBS, acrônimo de </a:t>
            </a:r>
            <a:r>
              <a:rPr lang="pt-BR" err="1"/>
              <a:t>Elastic</a:t>
            </a:r>
            <a:r>
              <a:rPr lang="pt-BR"/>
              <a:t> Block Stores. O EBS nada mais é do que o recurso pelo qual você vincula um dispositivo de armazenamento de blocos na sua instância EC2. Quando falamos dispositivo de armazenamento estamos falando do HD, ou seja, é o disco que você quer que sua instância EC2 utilize para armazenar dados e realizar outras operações.</a:t>
            </a:r>
          </a:p>
        </p:txBody>
      </p:sp>
    </p:spTree>
    <p:extLst>
      <p:ext uri="{BB962C8B-B14F-4D97-AF65-F5344CB8AC3E}">
        <p14:creationId xmlns:p14="http://schemas.microsoft.com/office/powerpoint/2010/main" val="360593037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 então apenas pra frisar, pra </a:t>
            </a:r>
            <a:r>
              <a:rPr lang="pt-BR" err="1"/>
              <a:t>vc</a:t>
            </a:r>
            <a:r>
              <a:rPr lang="pt-BR"/>
              <a:t> lembrar: Block, blocos, HD, físico. Armazenamento em blocos. O EBS foi projetado para o EC2 e os discos são chamados volumes.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922346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 então apenas pra frisar, pra </a:t>
            </a:r>
            <a:r>
              <a:rPr lang="pt-BR" err="1"/>
              <a:t>vc</a:t>
            </a:r>
            <a:r>
              <a:rPr lang="pt-BR"/>
              <a:t> lembrar: Block, blocos, HD, físico. Armazenamento em blocos. O EBS foi projetado para o EC2 e os discos são chamados volumes.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972787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 aí percebemos que temos tipos diferentes de discos, conforme sua necessidade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932142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650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12919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10050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//TODO tabela com dados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164265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//TODO tabela com dados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34840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//TODO tabela com dados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5690544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//TODO tabela com dados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424097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//TODO tabela com dados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180549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86782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22686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18339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 </a:t>
            </a:r>
            <a:r>
              <a:rPr lang="pt-BR" err="1"/>
              <a:t>Amazon</a:t>
            </a:r>
            <a:r>
              <a:rPr lang="pt-BR"/>
              <a:t> S3 nada mais é do que um tipo de serviço de armazenamento de objetos como já falamos anteriormente. E por que S3? Acrônimo de "Simples </a:t>
            </a:r>
            <a:r>
              <a:rPr lang="pt-BR" err="1"/>
              <a:t>Storage</a:t>
            </a:r>
            <a:r>
              <a:rPr lang="pt-BR"/>
              <a:t> Service", Serviço de Armazenamento Simples.</a:t>
            </a:r>
          </a:p>
        </p:txBody>
      </p:sp>
    </p:spTree>
    <p:extLst>
      <p:ext uri="{BB962C8B-B14F-4D97-AF65-F5344CB8AC3E}">
        <p14:creationId xmlns:p14="http://schemas.microsoft.com/office/powerpoint/2010/main" val="615789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51668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 voltando um pouco aos conceitos, vamos lembrar sobre armazenamento de objetos, especificamente, Objeto. O que é um Objeto ?</a:t>
            </a:r>
          </a:p>
          <a:p>
            <a:pPr marL="0" indent="0">
              <a:buNone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09214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Apenas pra reafirmar, os itens que compõem os dados de um objeto.</a:t>
            </a:r>
          </a:p>
        </p:txBody>
      </p:sp>
    </p:spTree>
    <p:extLst>
      <p:ext uri="{BB962C8B-B14F-4D97-AF65-F5344CB8AC3E}">
        <p14:creationId xmlns:p14="http://schemas.microsoft.com/office/powerpoint/2010/main" val="278751794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 onde estão os objetos ? Onde eles ficam ? Que tipo de organização ?</a:t>
            </a:r>
            <a:br>
              <a:rPr lang="pt-BR"/>
            </a:br>
            <a:r>
              <a:rPr lang="pt-BR"/>
              <a:t>Como você pode ver na imagem, os objetos são armazenados em "</a:t>
            </a:r>
            <a:r>
              <a:rPr lang="pt-BR" err="1"/>
              <a:t>buckets</a:t>
            </a:r>
            <a:r>
              <a:rPr lang="pt-BR"/>
              <a:t>". Como mostra a imagem, </a:t>
            </a:r>
            <a:r>
              <a:rPr lang="pt-BR" err="1"/>
              <a:t>buckets</a:t>
            </a:r>
            <a:r>
              <a:rPr lang="pt-BR"/>
              <a:t> nesse caso pela própria palavra em inglês significa "baldes" mesmo, como se fossem nossos "baldes de dados". Na imagem temos um arquivo "</a:t>
            </a:r>
            <a:r>
              <a:rPr lang="pt-BR" err="1"/>
              <a:t>data.json</a:t>
            </a:r>
            <a:r>
              <a:rPr lang="pt-BR"/>
              <a:t>" que está indo pro </a:t>
            </a:r>
            <a:r>
              <a:rPr lang="pt-BR" err="1"/>
              <a:t>Bucket</a:t>
            </a:r>
            <a:r>
              <a:rPr lang="pt-BR"/>
              <a:t> e ali você pode colocar vários e vários objetos. Lembrando, não tem limitação de quantidade de objetos em um </a:t>
            </a:r>
            <a:r>
              <a:rPr lang="pt-BR" err="1"/>
              <a:t>bucket</a:t>
            </a:r>
            <a:r>
              <a:rPr lang="pt-BR"/>
              <a:t>, apenas limitação de tamanho de objeto (5TB)</a:t>
            </a:r>
          </a:p>
        </p:txBody>
      </p:sp>
    </p:spTree>
    <p:extLst>
      <p:ext uri="{BB962C8B-B14F-4D97-AF65-F5344CB8AC3E}">
        <p14:creationId xmlns:p14="http://schemas.microsoft.com/office/powerpoint/2010/main" val="262078583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Explicar analogia para facilitar entendimento do contexto de </a:t>
            </a:r>
            <a:r>
              <a:rPr lang="pt-BR" err="1"/>
              <a:t>buckets</a:t>
            </a:r>
            <a:r>
              <a:rPr lang="pt-BR"/>
              <a:t>/objetos</a:t>
            </a:r>
          </a:p>
        </p:txBody>
      </p:sp>
    </p:spTree>
    <p:extLst>
      <p:ext uri="{BB962C8B-B14F-4D97-AF65-F5344CB8AC3E}">
        <p14:creationId xmlns:p14="http://schemas.microsoft.com/office/powerpoint/2010/main" val="139646947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Descrever o que está no slide de forma explicativa</a:t>
            </a:r>
          </a:p>
          <a:p>
            <a:pPr marL="0" indent="0">
              <a:buNone/>
            </a:pPr>
            <a:r>
              <a:rPr lang="pt-BR"/>
              <a:t>No fim, comentar que os </a:t>
            </a:r>
            <a:r>
              <a:rPr lang="pt-BR" err="1"/>
              <a:t>buckets</a:t>
            </a:r>
            <a:r>
              <a:rPr lang="pt-BR"/>
              <a:t> podem aumentar para mais de 100 se solicitar no serviço de cotas)</a:t>
            </a:r>
          </a:p>
        </p:txBody>
      </p:sp>
    </p:spTree>
    <p:extLst>
      <p:ext uri="{BB962C8B-B14F-4D97-AF65-F5344CB8AC3E}">
        <p14:creationId xmlns:p14="http://schemas.microsoft.com/office/powerpoint/2010/main" val="1293485187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ainda como recursos adicionais, você pode:</a:t>
            </a:r>
          </a:p>
          <a:p>
            <a:pPr marL="0" indent="0">
              <a:buNone/>
            </a:pPr>
            <a:r>
              <a:rPr lang="pt-BR"/>
              <a:t>- Controlar o acesso por objeto e pode até </a:t>
            </a:r>
            <a:r>
              <a:rPr lang="pt-BR" err="1"/>
              <a:t>versionar</a:t>
            </a:r>
            <a:r>
              <a:rPr lang="pt-BR"/>
              <a:t> os objetos</a:t>
            </a:r>
          </a:p>
        </p:txBody>
      </p:sp>
    </p:spTree>
    <p:extLst>
      <p:ext uri="{BB962C8B-B14F-4D97-AF65-F5344CB8AC3E}">
        <p14:creationId xmlns:p14="http://schemas.microsoft.com/office/powerpoint/2010/main" val="3759876399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Falar sobre os casos de uso</a:t>
            </a:r>
          </a:p>
        </p:txBody>
      </p:sp>
    </p:spTree>
    <p:extLst>
      <p:ext uri="{BB962C8B-B14F-4D97-AF65-F5344CB8AC3E}">
        <p14:creationId xmlns:p14="http://schemas.microsoft.com/office/powerpoint/2010/main" val="187775127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Nós podemos falar aqui de uma infinidade de casos de uso para </a:t>
            </a:r>
            <a:r>
              <a:rPr lang="pt-BR" err="1"/>
              <a:t>Amazon</a:t>
            </a:r>
            <a:r>
              <a:rPr lang="pt-BR"/>
              <a:t> S3 e para otimizar custos e usar o S3 conforme sua necessidade sem afetar o bolso temos as classes de armazenamento.</a:t>
            </a:r>
          </a:p>
        </p:txBody>
      </p:sp>
    </p:spTree>
    <p:extLst>
      <p:ext uri="{BB962C8B-B14F-4D97-AF65-F5344CB8AC3E}">
        <p14:creationId xmlns:p14="http://schemas.microsoft.com/office/powerpoint/2010/main" val="1632851285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por quê as perguntas do slide anterior ? Porque existem todas essas classes de armazenamento aqui e todas com particularidades para atender o negócio da maneira mais assertiva possível.</a:t>
            </a:r>
          </a:p>
        </p:txBody>
      </p:sp>
    </p:spTree>
    <p:extLst>
      <p:ext uri="{BB962C8B-B14F-4D97-AF65-F5344CB8AC3E}">
        <p14:creationId xmlns:p14="http://schemas.microsoft.com/office/powerpoint/2010/main" val="373884152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970961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99295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01532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26981562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242920678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8424452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53289319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950976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2287435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15727572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34762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635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61974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50320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86613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23083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12017422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78422316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10651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06368804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2526591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812468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451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01320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3398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49091763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320711826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19563686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6674995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5737525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8355396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93801798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965300419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99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49279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39585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278669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47996343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06476783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19433358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3968943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45080752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37290867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495784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4001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670536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51730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6612431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7961019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9360602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29332055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4948995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31322591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641230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02776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843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815420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6722918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09448163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16511269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374697853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50046679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95791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74826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514964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91461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890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412130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14539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27197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018291126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632179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82262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58792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457677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836164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996456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38504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5983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3676882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20399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488407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452283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15074199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5255884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6006575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75367482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4028994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1614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841132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562037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12218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2704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Então precisamos falar sobre acessos, quando falamos sobre isso estamos falando de alguns recursos e um dos primeiros é usuários. Como que funciona na AWS se eu tivesse uma empresa com 100 colaboradores que precisam acessar os recursos e fazer diversas tarefas diferentes ?</a:t>
            </a:r>
          </a:p>
        </p:txBody>
      </p:sp>
    </p:spTree>
    <p:extLst>
      <p:ext uri="{BB962C8B-B14F-4D97-AF65-F5344CB8AC3E}">
        <p14:creationId xmlns:p14="http://schemas.microsoft.com/office/powerpoint/2010/main" val="3859829557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Seja para o que for, sempre precisamos de uma conta. Nós não entramos nesse detalhe ainda mas aqui agora </a:t>
            </a:r>
            <a:r>
              <a:rPr lang="pt-BR" err="1"/>
              <a:t>vc</a:t>
            </a:r>
            <a:r>
              <a:rPr lang="pt-BR"/>
              <a:t> precisa compreender. Qualquer coisa que </a:t>
            </a:r>
            <a:r>
              <a:rPr lang="pt-BR" err="1"/>
              <a:t>vc</a:t>
            </a:r>
            <a:r>
              <a:rPr lang="pt-BR"/>
              <a:t> vá fazer na AWS precisa de um usuário e permissões para realizar determinada tarefa.</a:t>
            </a:r>
          </a:p>
        </p:txBody>
      </p:sp>
    </p:spTree>
    <p:extLst>
      <p:ext uri="{BB962C8B-B14F-4D97-AF65-F5344CB8AC3E}">
        <p14:creationId xmlns:p14="http://schemas.microsoft.com/office/powerpoint/2010/main" val="1134905286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aí que entra o IAM, ou "AWS </a:t>
            </a:r>
            <a:r>
              <a:rPr lang="pt-BR" err="1"/>
              <a:t>identity</a:t>
            </a:r>
            <a:r>
              <a:rPr lang="pt-BR"/>
              <a:t> </a:t>
            </a:r>
            <a:r>
              <a:rPr lang="pt-BR" err="1"/>
              <a:t>access</a:t>
            </a:r>
            <a:r>
              <a:rPr lang="pt-BR"/>
              <a:t> management", um serviço AWS para gerenciar quem pode fazer o quê, e "o quê" inclui recursos, serviços, APIs, etc.</a:t>
            </a:r>
          </a:p>
        </p:txBody>
      </p:sp>
    </p:spTree>
    <p:extLst>
      <p:ext uri="{BB962C8B-B14F-4D97-AF65-F5344CB8AC3E}">
        <p14:creationId xmlns:p14="http://schemas.microsoft.com/office/powerpoint/2010/main" val="521765219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 IAM é e faz</a:t>
            </a:r>
          </a:p>
        </p:txBody>
      </p:sp>
    </p:spTree>
    <p:extLst>
      <p:ext uri="{BB962C8B-B14F-4D97-AF65-F5344CB8AC3E}">
        <p14:creationId xmlns:p14="http://schemas.microsoft.com/office/powerpoint/2010/main" val="348520497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Os recursos</a:t>
            </a:r>
          </a:p>
        </p:txBody>
      </p:sp>
    </p:spTree>
    <p:extLst>
      <p:ext uri="{BB962C8B-B14F-4D97-AF65-F5344CB8AC3E}">
        <p14:creationId xmlns:p14="http://schemas.microsoft.com/office/powerpoint/2010/main" val="1305055692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Falar sobre os itens</a:t>
            </a:r>
            <a:endParaRPr lang="en-US"/>
          </a:p>
          <a:p>
            <a:pPr marL="0" indent="0">
              <a:buNone/>
            </a:pPr>
            <a:r>
              <a:rPr lang="pt-BR"/>
              <a:t>Explicar sobre conceito do privilégio mínimo: Você precisa explicitamente permitir uma ação, por padrão não tem acesso.</a:t>
            </a:r>
          </a:p>
        </p:txBody>
      </p:sp>
    </p:spTree>
    <p:extLst>
      <p:ext uri="{BB962C8B-B14F-4D97-AF65-F5344CB8AC3E}">
        <p14:creationId xmlns:p14="http://schemas.microsoft.com/office/powerpoint/2010/main" val="3160601727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29493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822048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90584366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95348367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49630106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34706139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36890395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84428017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62561276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95456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93311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6990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829724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341184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565073846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295388255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5102162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6803429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42307574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771215863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1483137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143749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009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166660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265966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471179177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10136375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7752067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764282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210114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922505619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36349658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554739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126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973720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00304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661020961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04791258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62215641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01458120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95439937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200357705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32711939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38595929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6637937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437496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26922458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754980362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358475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593127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657866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462526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926574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449476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558628908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4685867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358957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675719695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60782304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223211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28698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31878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062055488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410526841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50023765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485351815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1197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746700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593257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447944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42154436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85564400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078775019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858253043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730242317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77995342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072424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244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96655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613922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11190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83128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340208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0277141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308378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78421752"/>
      </p:ext>
    </p:extLst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968338902"/>
      </p:ext>
    </p:extLst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82998436"/>
      </p:ext>
    </p:extLst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263339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870342"/>
      </p:ext>
    </p:extLst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37997226"/>
      </p:ext>
    </p:extLst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16778739"/>
      </p:ext>
    </p:extLst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586683"/>
      </p:ext>
    </p:extLst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298910"/>
      </p:ext>
    </p:extLst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606247"/>
      </p:ext>
    </p:extLst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648460780"/>
      </p:ext>
    </p:extLst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710768358"/>
      </p:ext>
    </p:extLst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35195913"/>
      </p:ext>
    </p:extLst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282125310"/>
      </p:ext>
    </p:extLst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60884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14785"/>
      </p:ext>
    </p:extLst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543410325"/>
      </p:ext>
    </p:extLst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120058856"/>
      </p:ext>
    </p:extLst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23441756"/>
      </p:ext>
    </p:extLst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13990197"/>
      </p:ext>
    </p:extLst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88857480"/>
      </p:ext>
    </p:extLst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66689847"/>
      </p:ext>
    </p:extLst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687108"/>
      </p:ext>
    </p:extLst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209653"/>
      </p:ext>
    </p:extLst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0767"/>
      </p:ext>
    </p:extLst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5045621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51949"/>
      </p:ext>
    </p:extLst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35001357"/>
      </p:ext>
    </p:extLst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881851"/>
      </p:ext>
    </p:extLst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364848"/>
      </p:ext>
    </p:extLst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619325"/>
      </p:ext>
    </p:extLst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570116"/>
      </p:ext>
    </p:extLst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830609"/>
      </p:ext>
    </p:extLst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671362"/>
      </p:ext>
    </p:extLst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56044555"/>
      </p:ext>
    </p:extLst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769937"/>
      </p:ext>
    </p:extLst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44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738155"/>
      </p:ext>
    </p:extLst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404405"/>
      </p:ext>
    </p:extLst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517823404"/>
      </p:ext>
    </p:extLst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79449266"/>
      </p:ext>
    </p:extLst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102504075"/>
      </p:ext>
    </p:extLst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936712"/>
      </p:ext>
    </p:extLst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181494"/>
      </p:ext>
    </p:extLst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782938"/>
      </p:ext>
    </p:extLst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19680433"/>
      </p:ext>
    </p:extLst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372664164"/>
      </p:ext>
    </p:extLst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267025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3793"/>
      </p:ext>
    </p:extLst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337906"/>
      </p:ext>
    </p:extLst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376435"/>
      </p:ext>
    </p:extLst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446737"/>
      </p:ext>
    </p:extLst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34106731"/>
      </p:ext>
    </p:extLst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587308624"/>
      </p:ext>
    </p:extLst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71850415"/>
      </p:ext>
    </p:extLst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625780538"/>
      </p:ext>
    </p:extLst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780370577"/>
      </p:ext>
    </p:extLst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530547920"/>
      </p:ext>
    </p:extLst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409952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516871"/>
      </p:ext>
    </p:extLst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827205"/>
      </p:ext>
    </p:extLst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829611"/>
      </p:ext>
    </p:extLst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565332"/>
      </p:ext>
    </p:extLst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966082619"/>
      </p:ext>
    </p:extLst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62370930"/>
      </p:ext>
    </p:extLst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966082619"/>
      </p:ext>
    </p:extLst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439797"/>
      </p:ext>
    </p:extLst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462016"/>
      </p:ext>
    </p:extLst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345727"/>
      </p:ext>
    </p:extLst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0433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654933"/>
      </p:ext>
    </p:extLst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31792"/>
      </p:ext>
    </p:extLst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721325"/>
      </p:ext>
    </p:extLst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881679"/>
      </p:ext>
    </p:extLst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451363712"/>
      </p:ext>
    </p:extLst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52764642"/>
      </p:ext>
    </p:extLst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66619985"/>
      </p:ext>
    </p:extLst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59673365"/>
      </p:ext>
    </p:extLst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94640807"/>
      </p:ext>
    </p:extLst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16821834"/>
      </p:ext>
    </p:extLst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6941044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651648"/>
      </p:ext>
    </p:extLst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699052"/>
      </p:ext>
    </p:extLst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906912"/>
      </p:ext>
    </p:extLst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86427"/>
      </p:ext>
    </p:extLst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980979"/>
      </p:ext>
    </p:extLst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05109536"/>
      </p:ext>
    </p:extLst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73373449"/>
      </p:ext>
    </p:extLst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08312060"/>
      </p:ext>
    </p:extLst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96403193"/>
      </p:ext>
    </p:extLst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12728814"/>
      </p:ext>
    </p:extLst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7272986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007579"/>
      </p:ext>
    </p:extLst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57358946"/>
      </p:ext>
    </p:extLst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777177135"/>
      </p:ext>
    </p:extLst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805850"/>
      </p:ext>
    </p:extLst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320241"/>
      </p:ext>
    </p:extLst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677202"/>
      </p:ext>
    </p:extLst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03236719"/>
      </p:ext>
    </p:extLst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21257298"/>
      </p:ext>
    </p:extLst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90901372"/>
      </p:ext>
    </p:extLst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342563687"/>
      </p:ext>
    </p:extLst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031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809014"/>
      </p:ext>
    </p:extLst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537379"/>
      </p:ext>
    </p:extLst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289600"/>
      </p:ext>
    </p:extLst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573068496"/>
      </p:ext>
    </p:extLst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30035689"/>
      </p:ext>
    </p:extLst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32265223"/>
      </p:ext>
    </p:extLst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3648871"/>
      </p:ext>
    </p:extLst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67338001"/>
      </p:ext>
    </p:extLst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643262503"/>
      </p:ext>
    </p:extLst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0074560"/>
      </p:ext>
    </p:extLst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4567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962053"/>
      </p:ext>
    </p:extLst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383319"/>
      </p:ext>
    </p:extLst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234530"/>
      </p:ext>
    </p:extLst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246904"/>
      </p:ext>
    </p:extLst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027840"/>
      </p:ext>
    </p:extLst>
  </p:cSld>
  <p:clrMapOvr>
    <a:masterClrMapping/>
  </p:clrMapOvr>
</p:notes>
</file>

<file path=ppt/notesSlides/notesSlide4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906791"/>
      </p:ext>
    </p:extLst>
  </p:cSld>
  <p:clrMapOvr>
    <a:masterClrMapping/>
  </p:clrMapOvr>
</p:notes>
</file>

<file path=ppt/notesSlides/notesSlide4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712332"/>
      </p:ext>
    </p:extLst>
  </p:cSld>
  <p:clrMapOvr>
    <a:masterClrMapping/>
  </p:clrMapOvr>
</p:notes>
</file>

<file path=ppt/notesSlides/notesSlide4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24631599"/>
      </p:ext>
    </p:extLst>
  </p:cSld>
  <p:clrMapOvr>
    <a:masterClrMapping/>
  </p:clrMapOvr>
</p:notes>
</file>

<file path=ppt/notesSlides/notesSlide4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921698"/>
      </p:ext>
    </p:extLst>
  </p:cSld>
  <p:clrMapOvr>
    <a:masterClrMapping/>
  </p:clrMapOvr>
</p:notes>
</file>

<file path=ppt/notesSlides/notesSlide4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570453"/>
      </p:ext>
    </p:extLst>
  </p:cSld>
  <p:clrMapOvr>
    <a:masterClrMapping/>
  </p:clrMapOvr>
</p:notes>
</file>

<file path=ppt/notesSlides/notesSlide4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428417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795675"/>
      </p:ext>
    </p:extLst>
  </p:cSld>
  <p:clrMapOvr>
    <a:masterClrMapping/>
  </p:clrMapOvr>
</p:notes>
</file>

<file path=ppt/notesSlides/notesSlide5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03887894"/>
      </p:ext>
    </p:extLst>
  </p:cSld>
  <p:clrMapOvr>
    <a:masterClrMapping/>
  </p:clrMapOvr>
</p:notes>
</file>

<file path=ppt/notesSlides/notesSlide5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343658359"/>
      </p:ext>
    </p:extLst>
  </p:cSld>
  <p:clrMapOvr>
    <a:masterClrMapping/>
  </p:clrMapOvr>
</p:notes>
</file>

<file path=ppt/notesSlides/notesSlide5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111639887"/>
      </p:ext>
    </p:extLst>
  </p:cSld>
  <p:clrMapOvr>
    <a:masterClrMapping/>
  </p:clrMapOvr>
</p:notes>
</file>

<file path=ppt/notesSlides/notesSlide5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723435"/>
      </p:ext>
    </p:extLst>
  </p:cSld>
  <p:clrMapOvr>
    <a:masterClrMapping/>
  </p:clrMapOvr>
</p:notes>
</file>

<file path=ppt/notesSlides/notesSlide5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67935421"/>
      </p:ext>
    </p:extLst>
  </p:cSld>
  <p:clrMapOvr>
    <a:masterClrMapping/>
  </p:clrMapOvr>
</p:notes>
</file>

<file path=ppt/notesSlides/notesSlide5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469758719"/>
      </p:ext>
    </p:extLst>
  </p:cSld>
  <p:clrMapOvr>
    <a:masterClrMapping/>
  </p:clrMapOvr>
</p:notes>
</file>

<file path=ppt/notesSlides/notesSlide5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489423"/>
      </p:ext>
    </p:extLst>
  </p:cSld>
  <p:clrMapOvr>
    <a:masterClrMapping/>
  </p:clrMapOvr>
</p:notes>
</file>

<file path=ppt/notesSlides/notesSlide5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449494"/>
      </p:ext>
    </p:extLst>
  </p:cSld>
  <p:clrMapOvr>
    <a:masterClrMapping/>
  </p:clrMapOvr>
</p:notes>
</file>

<file path=ppt/notesSlides/notesSlide5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83395544"/>
      </p:ext>
    </p:extLst>
  </p:cSld>
  <p:clrMapOvr>
    <a:masterClrMapping/>
  </p:clrMapOvr>
</p:notes>
</file>

<file path=ppt/notesSlides/notesSlide5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3964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08416"/>
      </p:ext>
    </p:extLst>
  </p:cSld>
  <p:clrMapOvr>
    <a:masterClrMapping/>
  </p:clrMapOvr>
</p:notes>
</file>

<file path=ppt/notesSlides/notesSlide5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46392"/>
      </p:ext>
    </p:extLst>
  </p:cSld>
  <p:clrMapOvr>
    <a:masterClrMapping/>
  </p:clrMapOvr>
</p:notes>
</file>

<file path=ppt/notesSlides/notesSlide5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97726534"/>
      </p:ext>
    </p:extLst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2043629"/>
      </p:ext>
    </p:extLst>
  </p:cSld>
  <p:clrMapOvr>
    <a:masterClrMapping/>
  </p:clrMapOvr>
</p:notes>
</file>

<file path=ppt/notesSlides/notesSlide5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451659616"/>
      </p:ext>
    </p:extLst>
  </p:cSld>
  <p:clrMapOvr>
    <a:masterClrMapping/>
  </p:clrMapOvr>
</p:notes>
</file>

<file path=ppt/notesSlides/notesSlide5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2393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139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3105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5020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6895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1798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9770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7168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261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9867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4739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1383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2981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0812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816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4050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7300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5758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2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6204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6832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7514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1342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361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3364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9261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345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8746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606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0537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7113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4098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6469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992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80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95659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71832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41072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882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7741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6637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18419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330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0929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6469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406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28543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98497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22579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348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1.awsstatic.com/pt_BR/training-and-certification/docs-cloud-practitioner/AWS-Certified-Cloud-Practitioner_Exam-Guide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quizlet.com/pt-b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yancaetan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s://www.linkedin.com/in/willyancaetanodev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1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8.pn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1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1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1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8.xml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3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0.xml"/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hyperlink" Target="https://calculator.aws" TargetMode="External"/><Relationship Id="rId2" Type="http://schemas.openxmlformats.org/officeDocument/2006/relationships/notesSlide" Target="../notesSlides/notesSlide391.xml"/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2.xml"/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9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4.xml"/><Relationship Id="rId1" Type="http://schemas.openxmlformats.org/officeDocument/2006/relationships/slideLayout" Target="../slideLayouts/slideLayout1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95.xml"/><Relationship Id="rId1" Type="http://schemas.openxmlformats.org/officeDocument/2006/relationships/slideLayout" Target="../slideLayouts/slideLayout1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6.xml"/><Relationship Id="rId1" Type="http://schemas.openxmlformats.org/officeDocument/2006/relationships/slideLayout" Target="../slideLayouts/slideLayout1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97.xml"/><Relationship Id="rId1" Type="http://schemas.openxmlformats.org/officeDocument/2006/relationships/slideLayout" Target="../slideLayouts/slideLayout1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8.xml"/><Relationship Id="rId1" Type="http://schemas.openxmlformats.org/officeDocument/2006/relationships/slideLayout" Target="../slideLayouts/slideLayout1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9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0.xml"/><Relationship Id="rId1" Type="http://schemas.openxmlformats.org/officeDocument/2006/relationships/slideLayout" Target="../slideLayouts/slideLayout1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01.xml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2.xml"/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403.xml"/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4.xml"/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5.xml"/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6.xml"/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0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8.xml"/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10.xml"/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1.xml"/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3.xml"/><Relationship Id="rId1" Type="http://schemas.openxmlformats.org/officeDocument/2006/relationships/slideLayout" Target="../slideLayouts/slideLayout1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14.xml"/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15.xml"/><Relationship Id="rId1" Type="http://schemas.openxmlformats.org/officeDocument/2006/relationships/slideLayout" Target="../slideLayouts/slideLayout1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16.xml"/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7.xml"/><Relationship Id="rId1" Type="http://schemas.openxmlformats.org/officeDocument/2006/relationships/slideLayout" Target="../slideLayouts/slideLayout1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8.xml"/><Relationship Id="rId1" Type="http://schemas.openxmlformats.org/officeDocument/2006/relationships/slideLayout" Target="../slideLayouts/slideLayout1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0.xml"/><Relationship Id="rId1" Type="http://schemas.openxmlformats.org/officeDocument/2006/relationships/slideLayout" Target="../slideLayouts/slideLayout1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1.xml"/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422.xml"/><Relationship Id="rId1" Type="http://schemas.openxmlformats.org/officeDocument/2006/relationships/slideLayout" Target="../slideLayouts/slideLayout1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3.xml"/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4.xml"/><Relationship Id="rId1" Type="http://schemas.openxmlformats.org/officeDocument/2006/relationships/slideLayout" Target="../slideLayouts/slideLayout1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6.xml"/><Relationship Id="rId1" Type="http://schemas.openxmlformats.org/officeDocument/2006/relationships/slideLayout" Target="../slideLayouts/slideLayout1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7.xml"/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28.xml"/><Relationship Id="rId1" Type="http://schemas.openxmlformats.org/officeDocument/2006/relationships/slideLayout" Target="../slideLayouts/slideLayout1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0.xml"/><Relationship Id="rId1" Type="http://schemas.openxmlformats.org/officeDocument/2006/relationships/slideLayout" Target="../slideLayouts/slideLayout1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2.xml"/><Relationship Id="rId1" Type="http://schemas.openxmlformats.org/officeDocument/2006/relationships/slideLayout" Target="../slideLayouts/slideLayout1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3.xml"/><Relationship Id="rId1" Type="http://schemas.openxmlformats.org/officeDocument/2006/relationships/slideLayout" Target="../slideLayouts/slideLayout1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4.xml"/><Relationship Id="rId1" Type="http://schemas.openxmlformats.org/officeDocument/2006/relationships/slideLayout" Target="../slideLayouts/slideLayout1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5.xml"/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6.xml"/><Relationship Id="rId1" Type="http://schemas.openxmlformats.org/officeDocument/2006/relationships/slideLayout" Target="../slideLayouts/slideLayout1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7.xml"/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8.xml"/><Relationship Id="rId1" Type="http://schemas.openxmlformats.org/officeDocument/2006/relationships/slideLayout" Target="../slideLayouts/slideLayout1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0.xml"/><Relationship Id="rId1" Type="http://schemas.openxmlformats.org/officeDocument/2006/relationships/slideLayout" Target="../slideLayouts/slideLayout1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2.xml"/><Relationship Id="rId1" Type="http://schemas.openxmlformats.org/officeDocument/2006/relationships/slideLayout" Target="../slideLayouts/slideLayout1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3.xml"/><Relationship Id="rId1" Type="http://schemas.openxmlformats.org/officeDocument/2006/relationships/slideLayout" Target="../slideLayouts/slideLayout1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44.xml"/><Relationship Id="rId1" Type="http://schemas.openxmlformats.org/officeDocument/2006/relationships/slideLayout" Target="../slideLayouts/slideLayout1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marketplace" TargetMode="External"/><Relationship Id="rId2" Type="http://schemas.openxmlformats.org/officeDocument/2006/relationships/notesSlide" Target="../notesSlides/notesSlide445.xml"/><Relationship Id="rId1" Type="http://schemas.openxmlformats.org/officeDocument/2006/relationships/slideLayout" Target="../slideLayouts/slideLayout1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6.xml"/><Relationship Id="rId1" Type="http://schemas.openxmlformats.org/officeDocument/2006/relationships/slideLayout" Target="../slideLayouts/slideLayout1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8.xml"/><Relationship Id="rId1" Type="http://schemas.openxmlformats.org/officeDocument/2006/relationships/slideLayout" Target="../slideLayouts/slideLayout1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0.xml"/><Relationship Id="rId1" Type="http://schemas.openxmlformats.org/officeDocument/2006/relationships/slideLayout" Target="../slideLayouts/slideLayout1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1.xml"/><Relationship Id="rId1" Type="http://schemas.openxmlformats.org/officeDocument/2006/relationships/slideLayout" Target="../slideLayouts/slideLayout1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2.xml"/><Relationship Id="rId1" Type="http://schemas.openxmlformats.org/officeDocument/2006/relationships/slideLayout" Target="../slideLayouts/slideLayout1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4.xml"/><Relationship Id="rId1" Type="http://schemas.openxmlformats.org/officeDocument/2006/relationships/slideLayout" Target="../slideLayouts/slideLayout1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55.xml"/><Relationship Id="rId1" Type="http://schemas.openxmlformats.org/officeDocument/2006/relationships/slideLayout" Target="../slideLayouts/slideLayout1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56.xml"/><Relationship Id="rId1" Type="http://schemas.openxmlformats.org/officeDocument/2006/relationships/slideLayout" Target="../slideLayouts/slideLayout1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457.xml"/><Relationship Id="rId1" Type="http://schemas.openxmlformats.org/officeDocument/2006/relationships/slideLayout" Target="../slideLayouts/slideLayout1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58.xml"/><Relationship Id="rId1" Type="http://schemas.openxmlformats.org/officeDocument/2006/relationships/slideLayout" Target="../slideLayouts/slideLayout1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45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460.xml"/><Relationship Id="rId1" Type="http://schemas.openxmlformats.org/officeDocument/2006/relationships/slideLayout" Target="../slideLayouts/slideLayout1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blogs/enterprise-strategy/6-strategies-for-migrating-applications-to-the-cloud/" TargetMode="External"/><Relationship Id="rId2" Type="http://schemas.openxmlformats.org/officeDocument/2006/relationships/notesSlide" Target="../notesSlides/notesSlide461.xml"/><Relationship Id="rId1" Type="http://schemas.openxmlformats.org/officeDocument/2006/relationships/slideLayout" Target="../slideLayouts/slideLayout1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3.xml"/><Relationship Id="rId1" Type="http://schemas.openxmlformats.org/officeDocument/2006/relationships/slideLayout" Target="../slideLayouts/slideLayout1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464.xml"/><Relationship Id="rId1" Type="http://schemas.openxmlformats.org/officeDocument/2006/relationships/slideLayout" Target="../slideLayouts/slideLayout1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465.xml"/><Relationship Id="rId1" Type="http://schemas.openxmlformats.org/officeDocument/2006/relationships/slideLayout" Target="../slideLayouts/slideLayout1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6.xml"/><Relationship Id="rId1" Type="http://schemas.openxmlformats.org/officeDocument/2006/relationships/slideLayout" Target="../slideLayouts/slideLayout1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7.xml"/><Relationship Id="rId1" Type="http://schemas.openxmlformats.org/officeDocument/2006/relationships/slideLayout" Target="../slideLayouts/slideLayout1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8.xml"/><Relationship Id="rId1" Type="http://schemas.openxmlformats.org/officeDocument/2006/relationships/slideLayout" Target="../slideLayouts/slideLayout1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0.xml"/><Relationship Id="rId1" Type="http://schemas.openxmlformats.org/officeDocument/2006/relationships/slideLayout" Target="../slideLayouts/slideLayout1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1.xml"/><Relationship Id="rId1" Type="http://schemas.openxmlformats.org/officeDocument/2006/relationships/slideLayout" Target="../slideLayouts/slideLayout1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2.xml"/><Relationship Id="rId1" Type="http://schemas.openxmlformats.org/officeDocument/2006/relationships/slideLayout" Target="../slideLayouts/slideLayout1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4.xml"/><Relationship Id="rId1" Type="http://schemas.openxmlformats.org/officeDocument/2006/relationships/slideLayout" Target="../slideLayouts/slideLayout1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75.xml"/><Relationship Id="rId1" Type="http://schemas.openxmlformats.org/officeDocument/2006/relationships/slideLayout" Target="../slideLayouts/slideLayout1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476.xml"/><Relationship Id="rId1" Type="http://schemas.openxmlformats.org/officeDocument/2006/relationships/slideLayout" Target="../slideLayouts/slideLayout1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7.xml"/><Relationship Id="rId1" Type="http://schemas.openxmlformats.org/officeDocument/2006/relationships/slideLayout" Target="../slideLayouts/slideLayout1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8.xml"/><Relationship Id="rId1" Type="http://schemas.openxmlformats.org/officeDocument/2006/relationships/slideLayout" Target="../slideLayouts/slideLayout1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1.xml"/><Relationship Id="rId1" Type="http://schemas.openxmlformats.org/officeDocument/2006/relationships/slideLayout" Target="../slideLayouts/slideLayout1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2.xml"/><Relationship Id="rId1" Type="http://schemas.openxmlformats.org/officeDocument/2006/relationships/slideLayout" Target="../slideLayouts/slideLayout1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483.xml"/><Relationship Id="rId1" Type="http://schemas.openxmlformats.org/officeDocument/2006/relationships/slideLayout" Target="../slideLayouts/slideLayout1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84.xml"/><Relationship Id="rId1" Type="http://schemas.openxmlformats.org/officeDocument/2006/relationships/slideLayout" Target="../slideLayouts/slideLayout1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5.xml"/><Relationship Id="rId1" Type="http://schemas.openxmlformats.org/officeDocument/2006/relationships/slideLayout" Target="../slideLayouts/slideLayout1.xml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4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2.png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7.xml"/><Relationship Id="rId1" Type="http://schemas.openxmlformats.org/officeDocument/2006/relationships/slideLayout" Target="../slideLayouts/slideLayout1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488.xml"/><Relationship Id="rId1" Type="http://schemas.openxmlformats.org/officeDocument/2006/relationships/slideLayout" Target="../slideLayouts/slideLayout1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snowball/" TargetMode="External"/><Relationship Id="rId2" Type="http://schemas.openxmlformats.org/officeDocument/2006/relationships/notesSlide" Target="../notesSlides/notesSlide48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9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1.xml"/><Relationship Id="rId1" Type="http://schemas.openxmlformats.org/officeDocument/2006/relationships/slideLayout" Target="../slideLayouts/slideLayout1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2.xml"/><Relationship Id="rId1" Type="http://schemas.openxmlformats.org/officeDocument/2006/relationships/slideLayout" Target="../slideLayouts/slideLayout1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3.xml"/><Relationship Id="rId1" Type="http://schemas.openxmlformats.org/officeDocument/2006/relationships/slideLayout" Target="../slideLayouts/slideLayout1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4.xml"/><Relationship Id="rId1" Type="http://schemas.openxmlformats.org/officeDocument/2006/relationships/slideLayout" Target="../slideLayouts/slideLayout1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5.xml"/><Relationship Id="rId1" Type="http://schemas.openxmlformats.org/officeDocument/2006/relationships/slideLayout" Target="../slideLayouts/slideLayout1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6.xml"/><Relationship Id="rId1" Type="http://schemas.openxmlformats.org/officeDocument/2006/relationships/slideLayout" Target="../slideLayouts/slideLayout1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9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8.xml"/><Relationship Id="rId1" Type="http://schemas.openxmlformats.org/officeDocument/2006/relationships/slideLayout" Target="../slideLayouts/slideLayout1.xml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49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500.xml"/><Relationship Id="rId1" Type="http://schemas.openxmlformats.org/officeDocument/2006/relationships/slideLayout" Target="../slideLayouts/slideLayout1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1.xml"/><Relationship Id="rId1" Type="http://schemas.openxmlformats.org/officeDocument/2006/relationships/slideLayout" Target="../slideLayouts/slideLayout1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2.xml"/><Relationship Id="rId1" Type="http://schemas.openxmlformats.org/officeDocument/2006/relationships/slideLayout" Target="../slideLayouts/slideLayout1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3.xml"/><Relationship Id="rId1" Type="http://schemas.openxmlformats.org/officeDocument/2006/relationships/slideLayout" Target="../slideLayouts/slideLayout1.xml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504.xml"/><Relationship Id="rId1" Type="http://schemas.openxmlformats.org/officeDocument/2006/relationships/slideLayout" Target="../slideLayouts/slideLayout1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certification/certified-cloud-practitioner/" TargetMode="External"/><Relationship Id="rId2" Type="http://schemas.openxmlformats.org/officeDocument/2006/relationships/notesSlide" Target="../notesSlides/notesSlide505.xml"/><Relationship Id="rId1" Type="http://schemas.openxmlformats.org/officeDocument/2006/relationships/slideLayout" Target="../slideLayouts/slideLayout1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50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7.xml"/><Relationship Id="rId1" Type="http://schemas.openxmlformats.org/officeDocument/2006/relationships/slideLayout" Target="../slideLayouts/slideLayout1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gif"/><Relationship Id="rId2" Type="http://schemas.openxmlformats.org/officeDocument/2006/relationships/notesSlide" Target="../notesSlides/notesSlide508.xml"/><Relationship Id="rId1" Type="http://schemas.openxmlformats.org/officeDocument/2006/relationships/slideLayout" Target="../slideLayouts/slideLayout1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50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0.xml"/><Relationship Id="rId1" Type="http://schemas.openxmlformats.org/officeDocument/2006/relationships/slideLayout" Target="../slideLayouts/slideLayout1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1.xml"/><Relationship Id="rId1" Type="http://schemas.openxmlformats.org/officeDocument/2006/relationships/slideLayout" Target="../slideLayouts/slideLayout1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2.xml"/><Relationship Id="rId1" Type="http://schemas.openxmlformats.org/officeDocument/2006/relationships/slideLayout" Target="../slideLayouts/slideLayout1.xml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training/learn-about/cloud-practitioner/" TargetMode="External"/><Relationship Id="rId2" Type="http://schemas.openxmlformats.org/officeDocument/2006/relationships/notesSlide" Target="../notesSlides/notesSlide513.xml"/><Relationship Id="rId1" Type="http://schemas.openxmlformats.org/officeDocument/2006/relationships/slideLayout" Target="../slideLayouts/slideLayout1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5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console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gi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Willyan Guimarães - @willyancaetanodev</a:t>
            </a:r>
            <a:endParaRPr lang="pt-BR"/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 ao exame de certificação AWS Cloud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Practitioner</a:t>
            </a: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Questão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AAAED2B0-4C8A-5DE0-362F-884A4D226CD9}"/>
              </a:ext>
            </a:extLst>
          </p:cNvPr>
          <p:cNvSpPr txBox="1"/>
          <p:nvPr/>
        </p:nvSpPr>
        <p:spPr>
          <a:xfrm>
            <a:off x="628062" y="1481013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  <a:defRPr/>
            </a:pPr>
            <a:r>
              <a:rPr lang="pt-BR" sz="2000">
                <a:latin typeface="Calibri"/>
                <a:cs typeface="Calibri"/>
              </a:rPr>
              <a:t>Qual serviço da AWS simplificaria a migração de um banco de dados para a AWS?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AWS </a:t>
            </a:r>
            <a:r>
              <a:rPr lang="pt-BR" sz="2000" err="1">
                <a:latin typeface="Calibri"/>
                <a:cs typeface="Calibri"/>
                <a:sym typeface="Calibri"/>
              </a:rPr>
              <a:t>Storage</a:t>
            </a:r>
            <a:r>
              <a:rPr lang="pt-BR" sz="2000">
                <a:latin typeface="Calibri"/>
                <a:cs typeface="Calibri"/>
                <a:sym typeface="Calibri"/>
              </a:rPr>
              <a:t> Gateway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Database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Migration</a:t>
            </a:r>
            <a:r>
              <a:rPr lang="pt-BR" sz="2000">
                <a:latin typeface="Calibri"/>
                <a:cs typeface="Calibri"/>
              </a:rPr>
              <a:t> Service (AWS DMS</a:t>
            </a:r>
            <a:r>
              <a:rPr lang="pt-BR" sz="2000">
                <a:latin typeface="Calibri"/>
                <a:cs typeface="Calibri"/>
                <a:sym typeface="Calibri"/>
              </a:rPr>
              <a:t>)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EC2</a:t>
            </a:r>
            <a:endParaRPr lang="pt-BR" sz="2000">
              <a:latin typeface="Calibri"/>
              <a:cs typeface="Calibri"/>
              <a:sym typeface="Calibri"/>
            </a:endParaRP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AppStream</a:t>
            </a:r>
            <a:r>
              <a:rPr lang="pt-BR" sz="2000">
                <a:latin typeface="Calibri"/>
                <a:cs typeface="Calibri"/>
              </a:rPr>
              <a:t> 2.0</a:t>
            </a:r>
            <a:endParaRPr lang="pt-BR" sz="2000"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34609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EC2 -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Compute Cloud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Capacidade computacional segura e redimensionável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Computação: CPU, Memória, Rede, Armazenamento, Sistema operacional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Definição de preço conforme uso e modalidades específicas a necessidade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Instâncias com tipos otimizados para sua atividade</a:t>
            </a:r>
          </a:p>
        </p:txBody>
      </p:sp>
    </p:spTree>
    <p:extLst>
      <p:ext uri="{BB962C8B-B14F-4D97-AF65-F5344CB8AC3E}">
        <p14:creationId xmlns:p14="http://schemas.microsoft.com/office/powerpoint/2010/main" val="30014380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Conceito chave - Instância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1" y="1889312"/>
            <a:ext cx="6953356" cy="14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Servidor virtual na nuvem AWS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Possui configurações de memória, CPU, disco, rede e sistema operacional</a:t>
            </a:r>
          </a:p>
        </p:txBody>
      </p:sp>
    </p:spTree>
    <p:extLst>
      <p:ext uri="{BB962C8B-B14F-4D97-AF65-F5344CB8AC3E}">
        <p14:creationId xmlns:p14="http://schemas.microsoft.com/office/powerpoint/2010/main" val="31634064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Ciclo de vida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A292EF0C-4ABC-EC8B-3FDB-59C87906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89" y="1628968"/>
            <a:ext cx="66579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706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Tipos de instância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2"/>
            <a:ext cx="6953356" cy="14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Diferentes tipos para casos de uso diferentes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Várias combinações diferentes de configurações</a:t>
            </a:r>
          </a:p>
        </p:txBody>
      </p:sp>
    </p:spTree>
    <p:extLst>
      <p:ext uri="{BB962C8B-B14F-4D97-AF65-F5344CB8AC3E}">
        <p14:creationId xmlns:p14="http://schemas.microsoft.com/office/powerpoint/2010/main" val="21678870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Tipos de instância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6953356" cy="274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Uso geral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Otimizadas para computação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Otimizadas para memória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Computação acelerada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Otimizadas para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662156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Uso Geral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6408749" cy="1815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Equilíbrio de recursos de computação, memória e rede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Indicado para servidores de aplicativo, jogos,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backend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, banco de dados pequenos</a:t>
            </a:r>
          </a:p>
        </p:txBody>
      </p: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5AB4F1BE-66A2-950B-DCF0-E9B7B519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08" y="2389278"/>
            <a:ext cx="1154086" cy="1383174"/>
          </a:xfrm>
          <a:prstGeom prst="rect">
            <a:avLst/>
          </a:prstGeom>
        </p:spPr>
      </p:pic>
      <p:pic>
        <p:nvPicPr>
          <p:cNvPr id="5" name="Imagem 4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14381869-EE45-0911-6A88-834C3A721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998" y="1283642"/>
            <a:ext cx="1847992" cy="1040274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EA6D11D5-7E88-2F22-6DC9-B6A9DCD0B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219" y="2571750"/>
            <a:ext cx="1091637" cy="109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833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Otimizadas para computação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7444173" cy="274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Ideal para cargas de trabalho que exigem processadores de alto desempenho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Pode ser usado para os mesmos casos de uso da categoria de uso geral mas quando se deseja um melhor desempenho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Ideal também para processamento em lote</a:t>
            </a:r>
          </a:p>
        </p:txBody>
      </p:sp>
    </p:spTree>
    <p:extLst>
      <p:ext uri="{BB962C8B-B14F-4D97-AF65-F5344CB8AC3E}">
        <p14:creationId xmlns:p14="http://schemas.microsoft.com/office/powerpoint/2010/main" val="16185452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Otimizadas para memória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2" y="1889312"/>
            <a:ext cx="7000420" cy="198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Projeto para alto desempenho no processamento de grandes quantidades de informações na memória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Exemplo: Bancos de dados de alto desempenho, processamento em tempo real de dados</a:t>
            </a:r>
          </a:p>
        </p:txBody>
      </p:sp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59205B6-E1C5-9D48-FA7E-18715E8AD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867" y="2627724"/>
            <a:ext cx="2726162" cy="11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22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Computação acelerada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6711308" cy="274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Usa aceleração de hardware ou coprocessadores para executar alguns funções de forma mais eficiente do que em um software executado direto na CPU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Exemplos de casos de uso: Cálculo de ponto flutuante, processamento de gráficos e correspondência de padrões de dados.</a:t>
            </a:r>
          </a:p>
        </p:txBody>
      </p:sp>
      <p:pic>
        <p:nvPicPr>
          <p:cNvPr id="4" name="Imagem 3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3E174589-0314-FDF1-D099-B31B2473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274859" y="2006818"/>
            <a:ext cx="1628966" cy="162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338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39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Otimizadas para armazenamento</a:t>
            </a:r>
            <a:endParaRPr kumimoji="0" lang="pt-BR" sz="39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6220489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Ideal para cargas de trabalho que exigem acesso de leitura e gravação com grande volume de dados.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Casos de uso:  Sistemas de arquivos distribuídos, Data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warehouse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, sistema de processamento de transações on-line.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BE2CD0AA-EBDF-89BA-3313-680F4F09B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96636" y="1889311"/>
            <a:ext cx="1949824" cy="19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27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Questão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AAAED2B0-4C8A-5DE0-362F-884A4D226CD9}"/>
              </a:ext>
            </a:extLst>
          </p:cNvPr>
          <p:cNvSpPr txBox="1"/>
          <p:nvPr/>
        </p:nvSpPr>
        <p:spPr>
          <a:xfrm>
            <a:off x="628062" y="1481013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  <a:defRPr/>
            </a:pPr>
            <a:r>
              <a:rPr lang="pt-BR" sz="2000">
                <a:latin typeface="Calibri"/>
                <a:cs typeface="Calibri"/>
              </a:rPr>
              <a:t>Qual serviço da AWS simplificaria a migração de um banco de dados para a AWS?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AWS </a:t>
            </a:r>
            <a:r>
              <a:rPr lang="pt-BR" sz="2000" err="1">
                <a:latin typeface="Calibri"/>
                <a:cs typeface="Calibri"/>
                <a:sym typeface="Calibri"/>
              </a:rPr>
              <a:t>Storage</a:t>
            </a:r>
            <a:r>
              <a:rPr lang="pt-BR" sz="2000">
                <a:latin typeface="Calibri"/>
                <a:cs typeface="Calibri"/>
                <a:sym typeface="Calibri"/>
              </a:rPr>
              <a:t> Gateway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Database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Migration</a:t>
            </a:r>
            <a:r>
              <a:rPr lang="pt-BR" sz="2000">
                <a:latin typeface="Calibri"/>
                <a:cs typeface="Calibri"/>
              </a:rPr>
              <a:t> Service (AWS DMS</a:t>
            </a:r>
            <a:r>
              <a:rPr lang="pt-BR" sz="2000">
                <a:latin typeface="Calibri"/>
                <a:cs typeface="Calibri"/>
                <a:sym typeface="Calibri"/>
              </a:rPr>
              <a:t>)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EC2</a:t>
            </a:r>
            <a:endParaRPr lang="pt-BR" sz="2000">
              <a:latin typeface="Calibri"/>
              <a:cs typeface="Calibri"/>
              <a:sym typeface="Calibri"/>
            </a:endParaRP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AppStream</a:t>
            </a:r>
            <a:r>
              <a:rPr lang="pt-BR" sz="2000">
                <a:latin typeface="Calibri"/>
                <a:cs typeface="Calibri"/>
              </a:rPr>
              <a:t> 2.0</a:t>
            </a:r>
            <a:endParaRPr lang="pt-BR" sz="2000">
              <a:latin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26E7303C-A9EB-6C86-B67D-A72B74138C72}"/>
                  </a:ext>
                </a:extLst>
              </p14:cNvPr>
              <p14:cNvContentPartPr/>
              <p14:nvPr/>
            </p14:nvContentPartPr>
            <p14:xfrm>
              <a:off x="678780" y="3185566"/>
              <a:ext cx="5139720" cy="24444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26E7303C-A9EB-6C86-B67D-A72B74138C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780" y="3077566"/>
                <a:ext cx="5247360" cy="46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1632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49E92409-C01F-69C7-E8D7-7E9493CE4E70}"/>
              </a:ext>
            </a:extLst>
          </p:cNvPr>
          <p:cNvSpPr txBox="1"/>
          <p:nvPr/>
        </p:nvSpPr>
        <p:spPr>
          <a:xfrm>
            <a:off x="0" y="1030807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https://aws.amazon.com/pt/ec2/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https://docs.aws.amazon.com/pt_br/AWSEC2/latest/UserGuide/concepts.html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https://aws.amazon.com/pt/ec2/instance-types/</a:t>
            </a:r>
          </a:p>
        </p:txBody>
      </p:sp>
    </p:spTree>
    <p:extLst>
      <p:ext uri="{BB962C8B-B14F-4D97-AF65-F5344CB8AC3E}">
        <p14:creationId xmlns:p14="http://schemas.microsoft.com/office/powerpoint/2010/main" val="38818323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247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Amazon EC2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AutoScaling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9408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39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cenário com EC2</a:t>
            </a:r>
            <a:endParaRPr kumimoji="0" lang="pt-BR" sz="39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Imagem 4" descr="Gráfico, Histograma&#10;&#10;Descrição gerada automaticamente">
            <a:extLst>
              <a:ext uri="{FF2B5EF4-FFF2-40B4-BE49-F238E27FC236}">
                <a16:creationId xmlns:a16="http://schemas.microsoft.com/office/drawing/2014/main" id="{C20B7C86-687A-148A-9B45-730D84BD3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991" y="1720239"/>
            <a:ext cx="4201111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765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39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Escalar para capacidade total</a:t>
            </a:r>
            <a:endParaRPr kumimoji="0" lang="pt-BR" sz="39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70FD0187-47D7-2BB9-B89D-37A06140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40" y="1628968"/>
            <a:ext cx="4324954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285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39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Escalar para capacidade média</a:t>
            </a:r>
            <a:endParaRPr kumimoji="0" lang="pt-BR" sz="39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 descr="Gráfico, Histograma&#10;&#10;Descrição gerada automaticamente">
            <a:extLst>
              <a:ext uri="{FF2B5EF4-FFF2-40B4-BE49-F238E27FC236}">
                <a16:creationId xmlns:a16="http://schemas.microsoft.com/office/drawing/2014/main" id="{D120473E-BF74-258E-BF61-04D3C8897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033" y="1628968"/>
            <a:ext cx="4201111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442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39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Escalar conforme necessidade</a:t>
            </a:r>
            <a:endParaRPr kumimoji="0" lang="pt-BR" sz="39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8E544B19-E1C6-2F6B-0B36-17A3F3ED7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42" y="1628968"/>
            <a:ext cx="4696480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879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EC2 Auto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Provê escalabilidade horizontal para seus serviços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Melhora a tolerância a falhas com identificação de instâncias indisponíveis e implantação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multi-AZ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Melhor gerenciamento de custos</a:t>
            </a:r>
          </a:p>
        </p:txBody>
      </p:sp>
    </p:spTree>
    <p:extLst>
      <p:ext uri="{BB962C8B-B14F-4D97-AF65-F5344CB8AC3E}">
        <p14:creationId xmlns:p14="http://schemas.microsoft.com/office/powerpoint/2010/main" val="20217507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Como é a configuração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9E04856B-3F60-D400-15BD-ED94820E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95" y="2022513"/>
            <a:ext cx="2953162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447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Abordagem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Preditivo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Dinâmico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É possível combinar os dois</a:t>
            </a:r>
          </a:p>
        </p:txBody>
      </p:sp>
    </p:spTree>
    <p:extLst>
      <p:ext uri="{BB962C8B-B14F-4D97-AF65-F5344CB8AC3E}">
        <p14:creationId xmlns:p14="http://schemas.microsoft.com/office/powerpoint/2010/main" val="1918625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9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https://aws.amazon.com/pt/certification/certified-cloud-practitioner/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900" b="1" u="sng">
                <a:solidFill>
                  <a:schemeClr val="dk1"/>
                </a:solidFill>
                <a:latin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https://d1.awsstatic.com/pt_BR/training-and-certification/docs-cloud-practitioner/AWS-Certified-Cloud-Practitioner_Exam-Guide.pdf</a:t>
            </a:r>
            <a:endParaRPr lang="en-US" sz="1900" b="1" u="sng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900" b="1" u="sng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https://github.com/willyancaetano/estudos-aws-cloud-practitioner</a:t>
            </a: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9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https://d1.awsstatic.com/pt_BR/training-and-certification/docs-cloud-practitioner/AWS-Certified-Cloud-Practitioner_Sample-Questions.pdf</a:t>
            </a: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87170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https://aws.amazon.com/pt/ec2/autoscaling/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https://pt.wikipedia.org/wiki/Escalabilidade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https://docs.aws.amazon.com/pt_br/AWSEC2/latest/UserGuide/concepts.html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lang="en-US" sz="2000" b="1" u="sng">
                <a:latin typeface="Calibri"/>
                <a:ea typeface="Calibri"/>
                <a:cs typeface="Calibri"/>
                <a:sym typeface="Calibri"/>
              </a:rPr>
              <a:t>https://docs.aws.amazon.com/pt_br/autoscaling/ec2/userguide/ec2-auto-scaling-predictive-scaling.html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https://docs.aws.amazon.com/pt_br/autoscaling/ec2/userguide/as-scale-based-on-demand.html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55976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3667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Elastic Load Balancing - ELB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93799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ELB –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Load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Balancing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Balanceamento de carga de aplicação, gateway e rede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Escopo regional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Escala de forma automática, sem custos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Junto ao EC2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AutoScaling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permite criar aplicações altamente disponíveis</a:t>
            </a:r>
          </a:p>
        </p:txBody>
      </p:sp>
    </p:spTree>
    <p:extLst>
      <p:ext uri="{BB962C8B-B14F-4D97-AF65-F5344CB8AC3E}">
        <p14:creationId xmlns:p14="http://schemas.microsoft.com/office/powerpoint/2010/main" val="3584497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https://aws.amazon.com/pt/elasticloadbalancing/?nc=sn&amp;loc=0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https://docs.aws.amazon.com/pt_br/elasticloadbalancing/latest/application/introduction.html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90823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28171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mensageria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8870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Simple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Queue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 – SQS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Sistema de enfileiramento de mensagens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Um usuário envia uma mensagem para fila, o outro usuário lê, processa e a exclui da fila</a:t>
            </a:r>
          </a:p>
        </p:txBody>
      </p:sp>
    </p:spTree>
    <p:extLst>
      <p:ext uri="{BB962C8B-B14F-4D97-AF65-F5344CB8AC3E}">
        <p14:creationId xmlns:p14="http://schemas.microsoft.com/office/powerpoint/2010/main" val="11717867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Simple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Notification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 – SNS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Sistema pub/sub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Utiliza tópicos como estrutura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Usuário publica mensagens no tópico e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assinantes escutam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97171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https://aws.amazon.com/pt/messaging/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https://aws.amazon.com/pt/sqs/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https://aws.amazon.com/pt/sns/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7561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86917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81924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Computação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sem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servidor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7008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 que é computação sem servidor ?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Também chamado pelo termo “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Serverless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O termo “sem servidor” significa que o código é executado em servidores sem que você precise provisionar ou gerenciar esses servidores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Capacidade automaticamente ajustada pelo serviço, sem necessidade de nenhuma configuração</a:t>
            </a:r>
          </a:p>
        </p:txBody>
      </p:sp>
    </p:spTree>
    <p:extLst>
      <p:ext uri="{BB962C8B-B14F-4D97-AF65-F5344CB8AC3E}">
        <p14:creationId xmlns:p14="http://schemas.microsoft.com/office/powerpoint/2010/main" val="42522179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Lambda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Execução de código sem provisionar servidores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Código organizado em funções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Você pode escolher a linguagem de programação de sua preferência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Executa a partir de eventos ou chamadas diretas a API do Lambda</a:t>
            </a:r>
          </a:p>
        </p:txBody>
      </p:sp>
    </p:spTree>
    <p:extLst>
      <p:ext uri="{BB962C8B-B14F-4D97-AF65-F5344CB8AC3E}">
        <p14:creationId xmlns:p14="http://schemas.microsoft.com/office/powerpoint/2010/main" val="27264256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Word&#10;&#10;Descrição gerada automaticamente com confiança média">
            <a:extLst>
              <a:ext uri="{FF2B5EF4-FFF2-40B4-BE49-F238E27FC236}">
                <a16:creationId xmlns:a16="http://schemas.microsoft.com/office/drawing/2014/main" id="{39C68F21-4E79-50B4-E280-5110EB49A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8" t="2528" r="3063" b="5716"/>
          <a:stretch/>
        </p:blipFill>
        <p:spPr>
          <a:xfrm>
            <a:off x="2270049" y="231750"/>
            <a:ext cx="460390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500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https://aws.amazon.com/pt/lambda/getting-started/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https://docs.aws.amazon.com/pt_br/lambda/?id=docs_gateway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https://docs.aws.amazon.com/pt_br/lambda/latest/dg/welcome.html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1700963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9546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6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Containers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AWS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72751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Forma padrão de empacotar seu aplicativo em um único objeto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Executados como processos isolados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47969271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E2D3DA3-AB43-106F-3069-3B7442E8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00" y="1697628"/>
            <a:ext cx="7063200" cy="268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92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 de estudo e preparo para o exame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AWS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53EA139-7873-8065-B44C-15738E958202}"/>
              </a:ext>
            </a:extLst>
          </p:cNvPr>
          <p:cNvSpPr txBox="1"/>
          <p:nvPr/>
        </p:nvSpPr>
        <p:spPr>
          <a:xfrm>
            <a:off x="715951" y="20417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ECR – </a:t>
            </a:r>
            <a:r>
              <a:rPr lang="pt-BR" sz="2000" err="1">
                <a:latin typeface="Calibri"/>
                <a:cs typeface="Calibri"/>
                <a:sym typeface="Calibri"/>
              </a:rPr>
              <a:t>Elastic</a:t>
            </a:r>
            <a:r>
              <a:rPr lang="pt-BR" sz="2000">
                <a:latin typeface="Calibri"/>
                <a:cs typeface="Calibri"/>
                <a:sym typeface="Calibri"/>
              </a:rPr>
              <a:t> Container Registry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ECS – </a:t>
            </a:r>
            <a:r>
              <a:rPr lang="pt-BR" sz="2000" err="1">
                <a:latin typeface="Calibri"/>
                <a:cs typeface="Calibri"/>
                <a:sym typeface="Calibri"/>
              </a:rPr>
              <a:t>Elastic</a:t>
            </a:r>
            <a:r>
              <a:rPr lang="pt-BR" sz="2000">
                <a:latin typeface="Calibri"/>
                <a:cs typeface="Calibri"/>
                <a:sym typeface="Calibri"/>
              </a:rPr>
              <a:t> Container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EKS – </a:t>
            </a:r>
            <a:r>
              <a:rPr lang="pt-BR" sz="2000" err="1">
                <a:latin typeface="Calibri"/>
                <a:cs typeface="Calibri"/>
                <a:sym typeface="Calibri"/>
              </a:rPr>
              <a:t>Elastic</a:t>
            </a:r>
            <a:r>
              <a:rPr lang="pt-BR" sz="2000">
                <a:latin typeface="Calibri"/>
                <a:cs typeface="Calibri"/>
                <a:sym typeface="Calibri"/>
              </a:rPr>
              <a:t> </a:t>
            </a:r>
            <a:r>
              <a:rPr lang="pt-BR" sz="2000" err="1">
                <a:latin typeface="Calibri"/>
                <a:cs typeface="Calibri"/>
                <a:sym typeface="Calibri"/>
              </a:rPr>
              <a:t>Kubernetes</a:t>
            </a:r>
            <a:r>
              <a:rPr lang="pt-BR" sz="2000">
                <a:latin typeface="Calibri"/>
                <a:cs typeface="Calibri"/>
                <a:sym typeface="Calibri"/>
              </a:rPr>
              <a:t>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AWS </a:t>
            </a:r>
            <a:r>
              <a:rPr lang="pt-BR" sz="2000" err="1">
                <a:latin typeface="Calibri"/>
                <a:cs typeface="Calibri"/>
                <a:sym typeface="Calibri"/>
              </a:rPr>
              <a:t>Fargate</a:t>
            </a:r>
            <a:endParaRPr lang="pt-BR" sz="2000"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04066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ECR –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Container Registry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AA7A5F1E-AF6D-1A0C-BB02-4D7E7B54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14" y="1687606"/>
            <a:ext cx="8542771" cy="267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098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ECS –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Container Service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90C6BBB5-BC0D-C875-866F-C10D66103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41" y="1889311"/>
            <a:ext cx="55245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354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EKS –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Kubernetes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744BBB7-53F6-7D52-BA93-3F7AA7ECD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87606"/>
            <a:ext cx="7185600" cy="275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260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92112" y="613003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Fargate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5FF014C-4A64-AF1D-2AC1-151A9587E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1517486"/>
            <a:ext cx="8715375" cy="353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846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https://aws.amazon.com/pt/containers/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https://aws.amazon.com/pt/ecr/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https://aws.amazon.com/pt/ecs/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https://aws.amazon.com/pt/eks/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endParaRPr kumimoji="0"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667338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06488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Redes em AWS</a:t>
            </a: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0175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  <a:defRPr/>
            </a:pPr>
            <a:r>
              <a:rPr kumimoji="0" lang="pt-BR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Conhecer os principais conceitos de redes </a:t>
            </a: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relacionados a AWS</a:t>
            </a:r>
            <a:r>
              <a:rPr kumimoji="0" lang="pt-BR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.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7067161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Amazon VPC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Sub-redes e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listas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controle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acesso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Conectividade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com AWS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9713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estudo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25498724-392B-93DF-5704-0101943423F6}"/>
              </a:ext>
            </a:extLst>
          </p:cNvPr>
          <p:cNvSpPr txBox="1"/>
          <p:nvPr/>
        </p:nvSpPr>
        <p:spPr>
          <a:xfrm>
            <a:off x="628062" y="1481013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Sugestão: Repetição espaçada, mapas mentais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Simulados, muito simulados!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Leia a documentação da AWS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Procure materiais alternativos na web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Compreenda cada serviço que esteja estudando</a:t>
            </a:r>
          </a:p>
        </p:txBody>
      </p:sp>
    </p:spTree>
    <p:extLst>
      <p:ext uri="{BB962C8B-B14F-4D97-AF65-F5344CB8AC3E}">
        <p14:creationId xmlns:p14="http://schemas.microsoft.com/office/powerpoint/2010/main" val="25661416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9206634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Amazon VPC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1673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Como organizamos nossos recursos na AWS ?</a:t>
            </a:r>
            <a:endParaRPr lang="pt-BR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2271D57-A32A-72C4-8AFA-007E6697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029" y="2434413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605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Se fosse em um escritório ?</a:t>
            </a:r>
            <a:endParaRPr lang="pt-BR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Escritório com mesas e cadeiras&#10;&#10;Descrição gerada automaticamente">
            <a:extLst>
              <a:ext uri="{FF2B5EF4-FFF2-40B4-BE49-F238E27FC236}">
                <a16:creationId xmlns:a16="http://schemas.microsoft.com/office/drawing/2014/main" id="{3E848B1C-84E9-6C58-E64C-D7B040329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557" y="1794951"/>
            <a:ext cx="4703577" cy="278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350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endParaRPr lang="pt-BR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26512B60-1B87-7F5A-C62D-CE36BFF82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754" y="304751"/>
            <a:ext cx="5049135" cy="453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721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 na nuvem AWS ?</a:t>
            </a:r>
            <a:endParaRPr lang="pt-BR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4A2D79C0-521C-725F-E02C-F1D8E3B5B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338" y="2826489"/>
            <a:ext cx="1524000" cy="1524000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CB23DDC7-5145-2366-611E-FE6E5F9A3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109" y="1795573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736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VPC</a:t>
            </a:r>
            <a:endParaRPr lang="pt-BR" sz="400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DAC878E5-AFB7-BEB6-459A-3B12F8752797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VPC: Virtual Private Cloud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Permite construir e configurar redes virtuais na AWS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Sub-redes</a:t>
            </a:r>
            <a:r>
              <a:rPr lang="pt-BR" sz="2000">
                <a:latin typeface="Calibri"/>
                <a:cs typeface="Calibri"/>
              </a:rPr>
              <a:t>: privadas e públicas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"Tudo começa dentro de um VPC"</a:t>
            </a:r>
          </a:p>
        </p:txBody>
      </p:sp>
    </p:spTree>
    <p:extLst>
      <p:ext uri="{BB962C8B-B14F-4D97-AF65-F5344CB8AC3E}">
        <p14:creationId xmlns:p14="http://schemas.microsoft.com/office/powerpoint/2010/main" val="37591898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Caso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uso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88C510AD-68E4-663F-D495-2590C5A6F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95" y="1687606"/>
            <a:ext cx="6777729" cy="336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4962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https://docs.aws.amazon.com/pt_br/vpc/latest/userguide/what-is-amazon-vpc.html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https://aws.amazon.com/pt/vpc/</a:t>
            </a:r>
            <a:endParaRPr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https://www.youtube.com/watch?v=3UCwOfHKZ38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361166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4180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o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exame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B54F0358-F40D-1C05-BF9D-67274D5ECB43}"/>
              </a:ext>
            </a:extLst>
          </p:cNvPr>
          <p:cNvSpPr txBox="1"/>
          <p:nvPr/>
        </p:nvSpPr>
        <p:spPr>
          <a:xfrm>
            <a:off x="628062" y="1481013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Descanse no dia anterior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Chegue com antecedência se for realizar o exame em um centro autorizado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Verifique as instruções que serão enviadas em seu e-mail</a:t>
            </a:r>
          </a:p>
        </p:txBody>
      </p:sp>
    </p:spTree>
    <p:extLst>
      <p:ext uri="{BB962C8B-B14F-4D97-AF65-F5344CB8AC3E}">
        <p14:creationId xmlns:p14="http://schemas.microsoft.com/office/powerpoint/2010/main" val="42889250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Conectividade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com AWS</a:t>
            </a:r>
            <a:endParaRPr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0599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Conecte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sua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VPC e a Internet</a:t>
            </a:r>
            <a:endParaRPr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A859F117-B817-2756-F97E-7D3DBF5E2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73" y="1283460"/>
            <a:ext cx="3519853" cy="370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136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Gateway da Internet</a:t>
            </a:r>
            <a:endParaRPr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A859F117-B817-2756-F97E-7D3DBF5E2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73" y="1283460"/>
            <a:ext cx="3519853" cy="3704926"/>
          </a:xfrm>
          <a:prstGeom prst="rect">
            <a:avLst/>
          </a:prstGeom>
        </p:spPr>
      </p:pic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05BA2A62-1B03-920B-CF53-63FC30AC7252}"/>
              </a:ext>
            </a:extLst>
          </p:cNvPr>
          <p:cNvSpPr/>
          <p:nvPr/>
        </p:nvSpPr>
        <p:spPr>
          <a:xfrm rot="2040000">
            <a:off x="5155367" y="1887225"/>
            <a:ext cx="1076547" cy="1249325"/>
          </a:xfrm>
          <a:prstGeom prst="downArrow">
            <a:avLst/>
          </a:prstGeom>
          <a:solidFill>
            <a:srgbClr val="ED7D3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38BA83-3499-1438-EB09-13141DA65D9E}"/>
              </a:ext>
            </a:extLst>
          </p:cNvPr>
          <p:cNvSpPr txBox="1"/>
          <p:nvPr/>
        </p:nvSpPr>
        <p:spPr>
          <a:xfrm>
            <a:off x="6392825" y="1681272"/>
            <a:ext cx="25385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latin typeface="Calibri"/>
                <a:cs typeface="Calibri"/>
              </a:rPr>
              <a:t>Gateway da Internet</a:t>
            </a:r>
          </a:p>
        </p:txBody>
      </p:sp>
    </p:spTree>
    <p:extLst>
      <p:ext uri="{BB962C8B-B14F-4D97-AF65-F5344CB8AC3E}">
        <p14:creationId xmlns:p14="http://schemas.microsoft.com/office/powerpoint/2010/main" val="114620224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Conecte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sua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VPC a sub-redes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privadas</a:t>
            </a:r>
            <a:endParaRPr lang="pt-BR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Century Gothic"/>
            </a:endParaRPr>
          </a:p>
        </p:txBody>
      </p:sp>
      <p:pic>
        <p:nvPicPr>
          <p:cNvPr id="6" name="Imagem 6" descr="Linha do tempo&#10;&#10;Descrição gerada automaticamente">
            <a:extLst>
              <a:ext uri="{FF2B5EF4-FFF2-40B4-BE49-F238E27FC236}">
                <a16:creationId xmlns:a16="http://schemas.microsoft.com/office/drawing/2014/main" id="{49950A12-EABE-C651-F711-7CC5DD792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453" y="1826522"/>
            <a:ext cx="6052583" cy="26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503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</a:rPr>
              <a:t>AWS Direct Connect</a:t>
            </a:r>
            <a:endParaRPr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</a:endParaRP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FD4EB1BE-2558-B44F-2363-C9441CF64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4" y="1547489"/>
            <a:ext cx="6619141" cy="296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2769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https://docs.aws.amazon.com/pt_br/vpc/latest/userguide/VPC_Internet_Gateway.html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https://www.youtube.com/watch?v=-e2yw1STfNo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https://docs.aws.amazon.com/pt_br/vpc/latest/userguide/vpn-connections.html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922176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57934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Sub-redes 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listas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controle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acesso</a:t>
            </a:r>
            <a:endParaRPr lang="en-US" sz="4000" b="1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671138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dados trafegam em uma VPC ?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3A9A9DD1-07E8-E147-4A6A-CB5F5E69F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21" y="1938181"/>
            <a:ext cx="5930410" cy="27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9243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Network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ACLs</a:t>
            </a:r>
            <a:endParaRPr lang="pt-BR" sz="4000" b="1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18481F5-FD77-D814-7ECA-60AD59B2B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438" y="1658736"/>
            <a:ext cx="4047392" cy="31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18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3550" y="129295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https://www.mindmaps.app/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lang="en-US" sz="2400" u="sng">
                <a:latin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https://quizlet.com/pt-br</a:t>
            </a:r>
            <a:endParaRPr lang="en-US" sz="2400" u="sng">
              <a:latin typeface="Calibri"/>
              <a:cs typeface="Calibri"/>
              <a:sym typeface="Calibri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lang="en-US" sz="2400" u="sng">
                <a:latin typeface="Calibri"/>
                <a:cs typeface="Calibri"/>
                <a:sym typeface="Calibri"/>
              </a:rPr>
              <a:t>https://www.udemy.com/course/aws-practitioner-em-portugues/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endParaRPr lang="en-US" sz="2400" u="sng">
              <a:latin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799229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Network 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ACLs</a:t>
            </a:r>
            <a:endParaRPr lang="pt-BR" err="1"/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DAC878E5-AFB7-BEB6-459A-3B12F8752797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Controle tráfego de entrada e saída de </a:t>
            </a:r>
            <a:r>
              <a:rPr lang="pt-BR" sz="2000" err="1">
                <a:latin typeface="Calibri"/>
                <a:cs typeface="Calibri"/>
                <a:sym typeface="Calibri"/>
              </a:rPr>
              <a:t>sub-redes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Comportamento </a:t>
            </a:r>
            <a:r>
              <a:rPr lang="pt-BR" sz="2000" err="1">
                <a:latin typeface="Calibri"/>
                <a:cs typeface="Calibri"/>
              </a:rPr>
              <a:t>Stateless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Por padrão, permite todo tráfego de entrada e saída</a:t>
            </a:r>
          </a:p>
        </p:txBody>
      </p:sp>
    </p:spTree>
    <p:extLst>
      <p:ext uri="{BB962C8B-B14F-4D97-AF65-F5344CB8AC3E}">
        <p14:creationId xmlns:p14="http://schemas.microsoft.com/office/powerpoint/2010/main" val="265156552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Segurança para recursos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4" name="Imagem 3" descr="Linha do tempo&#10;&#10;Descrição gerada automaticamente">
            <a:extLst>
              <a:ext uri="{FF2B5EF4-FFF2-40B4-BE49-F238E27FC236}">
                <a16:creationId xmlns:a16="http://schemas.microsoft.com/office/drawing/2014/main" id="{4C249F6D-D6A7-EE67-7F53-3BA8E1AC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518" y="1776989"/>
            <a:ext cx="6443294" cy="301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2655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Grupos de segurança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3819BF4D-FBC1-68FD-B277-300E5C55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73" y="1657455"/>
            <a:ext cx="7197968" cy="311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8595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Grupos de segurança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Controle tráfego de entrada e saída de instância EC2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Comportamento </a:t>
            </a:r>
            <a:r>
              <a:rPr lang="pt-BR" sz="2000" err="1">
                <a:latin typeface="Calibri"/>
                <a:cs typeface="Calibri"/>
              </a:rPr>
              <a:t>Stateful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Por padrão, nega todo o tráfego de entrada e permite todo tráfego de saída</a:t>
            </a:r>
          </a:p>
        </p:txBody>
      </p:sp>
    </p:spTree>
    <p:extLst>
      <p:ext uri="{BB962C8B-B14F-4D97-AF65-F5344CB8AC3E}">
        <p14:creationId xmlns:p14="http://schemas.microsoft.com/office/powerpoint/2010/main" val="180097843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Revisando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6C2EED11-58AE-9A1E-7338-F0E9DFBA7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728904"/>
              </p:ext>
            </p:extLst>
          </p:nvPr>
        </p:nvGraphicFramePr>
        <p:xfrm>
          <a:off x="1931936" y="1759050"/>
          <a:ext cx="5120640" cy="253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478256065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3206366718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684492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b="1">
                          <a:solidFill>
                            <a:srgbClr val="EA4E60"/>
                          </a:solidFill>
                        </a:rPr>
                        <a:t>Característica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>
                          <a:solidFill>
                            <a:srgbClr val="EA4E60"/>
                          </a:solidFill>
                        </a:rPr>
                        <a:t>Network </a:t>
                      </a:r>
                      <a:r>
                        <a:rPr lang="pt-BR" b="1" err="1">
                          <a:solidFill>
                            <a:srgbClr val="EA4E60"/>
                          </a:solidFill>
                        </a:rPr>
                        <a:t>ACLs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>
                          <a:solidFill>
                            <a:srgbClr val="EA4E60"/>
                          </a:solidFill>
                        </a:rPr>
                        <a:t>Grupos de Segurança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39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Comportamento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cap="none" err="1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Stateless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 noProof="0" err="1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Stateful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629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Segurança a nível de...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cap="none" err="1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Subnet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Instância EC2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77439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Por padrão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Permite todo tráfego de entrada e saída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Nega todo tráfego de entrada e permite todo fluxo de saída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52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90406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ea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  <a:sym typeface="Calibri"/>
              </a:rPr>
              <a:t>https://docs.aws.amazon.com/pt_br/vpc/latest/userguide/vpc-network-acls.html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https://docs.aws.amazon.com/pt_br/vpc/latest/userguide/VPC_SecurityGroups.html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7985079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013005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SzPts val="3200"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Armazenamento e Banco de Dados</a:t>
            </a:r>
            <a:endParaRPr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531068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  <a:defRPr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Conhecer os principais serviços de Armazenamento e Banco de Dados da AWS e compreender seus casos de uso alvo.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082341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Armazenamento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nuvem</a:t>
            </a:r>
            <a:endParaRPr lang="en-US" sz="2400" b="0" i="0" u="none" strike="noStrike" kern="0" cap="none" spc="0" normalizeH="0" baseline="0" noProof="0" err="1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Amazon S3</a:t>
            </a:r>
            <a:endParaRPr lang="en-US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Amazon Elastic Block Store - EBS</a:t>
            </a:r>
            <a:endParaRPr lang="en-US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8199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693358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EFS – Amazon Elastic File System</a:t>
            </a:r>
            <a:endParaRPr lang="pt-BR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5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DynamoDB</a:t>
            </a:r>
            <a:endParaRPr lang="pt-BR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6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Amazon Relational Database Service</a:t>
            </a:r>
            <a:endParaRPr lang="pt-BR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65344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Outros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banco de dados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8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Big Data com Amazon Redshift</a:t>
            </a:r>
            <a:endParaRPr lang="pt-BR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26522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6002517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Dados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Nuvem</a:t>
            </a:r>
            <a:endParaRPr lang="en-US" sz="4000" b="1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668840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E os dados? O quê, onde e como?</a:t>
            </a: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AB75F76D-3078-2443-D926-39A430E7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53" y="2005397"/>
            <a:ext cx="1830506" cy="1839036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F1020D3C-67AD-1FB1-2143-3001D5943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242" y="3305676"/>
            <a:ext cx="1830806" cy="1840832"/>
          </a:xfrm>
          <a:prstGeom prst="rect">
            <a:avLst/>
          </a:prstGeom>
        </p:spPr>
      </p:pic>
      <p:pic>
        <p:nvPicPr>
          <p:cNvPr id="15" name="Imagem 15" descr="Ícone&#10;&#10;Descrição gerada automaticamente">
            <a:extLst>
              <a:ext uri="{FF2B5EF4-FFF2-40B4-BE49-F238E27FC236}">
                <a16:creationId xmlns:a16="http://schemas.microsoft.com/office/drawing/2014/main" id="{EC16DAE2-043F-D779-1B92-5CA8DBE9F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873" y="3165308"/>
            <a:ext cx="1830806" cy="1840832"/>
          </a:xfrm>
          <a:prstGeom prst="rect">
            <a:avLst/>
          </a:prstGeom>
        </p:spPr>
      </p:pic>
      <p:pic>
        <p:nvPicPr>
          <p:cNvPr id="26" name="Imagem 26">
            <a:extLst>
              <a:ext uri="{FF2B5EF4-FFF2-40B4-BE49-F238E27FC236}">
                <a16:creationId xmlns:a16="http://schemas.microsoft.com/office/drawing/2014/main" id="{EE746DB4-18FE-1B99-2AED-09E2369E5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399" y="1631282"/>
            <a:ext cx="1810753" cy="1790700"/>
          </a:xfrm>
          <a:prstGeom prst="rect">
            <a:avLst/>
          </a:prstGeom>
        </p:spPr>
      </p:pic>
      <p:pic>
        <p:nvPicPr>
          <p:cNvPr id="32" name="Imagem 32" descr="Ícone&#10;&#10;Descrição gerada automaticamente">
            <a:extLst>
              <a:ext uri="{FF2B5EF4-FFF2-40B4-BE49-F238E27FC236}">
                <a16:creationId xmlns:a16="http://schemas.microsoft.com/office/drawing/2014/main" id="{0DF475A6-1F10-BCCF-1259-D3B0E9707F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926" y="1240255"/>
            <a:ext cx="1840832" cy="1850858"/>
          </a:xfrm>
          <a:prstGeom prst="rect">
            <a:avLst/>
          </a:prstGeom>
        </p:spPr>
      </p:pic>
      <p:pic>
        <p:nvPicPr>
          <p:cNvPr id="33" name="Imagem 33" descr="Ícone&#10;&#10;Descrição gerada automaticamente">
            <a:extLst>
              <a:ext uri="{FF2B5EF4-FFF2-40B4-BE49-F238E27FC236}">
                <a16:creationId xmlns:a16="http://schemas.microsoft.com/office/drawing/2014/main" id="{C8EC8CFB-5B61-B840-6B88-E3B0C9DD27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2768" y="2784308"/>
            <a:ext cx="2251911" cy="227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3147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Tipos de Armazenamento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Armazenamento de Objetos (</a:t>
            </a:r>
            <a:r>
              <a:rPr lang="pt-BR" sz="2000" err="1">
                <a:latin typeface="Calibri"/>
                <a:cs typeface="Calibri"/>
              </a:rPr>
              <a:t>Object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Storage</a:t>
            </a:r>
            <a:r>
              <a:rPr lang="pt-BR" sz="200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Armazenamento de Arquivos (File </a:t>
            </a:r>
            <a:r>
              <a:rPr lang="pt-BR" sz="2000" err="1">
                <a:latin typeface="Calibri"/>
                <a:cs typeface="Calibri"/>
              </a:rPr>
              <a:t>Storage</a:t>
            </a:r>
            <a:r>
              <a:rPr lang="pt-BR" sz="200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Armazenamento de Blocos (Block </a:t>
            </a:r>
            <a:r>
              <a:rPr lang="pt-BR" sz="2000" err="1">
                <a:latin typeface="Calibri"/>
                <a:cs typeface="Calibri"/>
              </a:rPr>
              <a:t>Storage</a:t>
            </a:r>
            <a:r>
              <a:rPr lang="pt-BR" sz="2000"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540307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Armazenamento de Objetos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Object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Storage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Dados como objetos (arquivos e metadados)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Dados não estruturados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Casos de uso: Data </a:t>
            </a:r>
            <a:r>
              <a:rPr lang="pt-BR" sz="2000" err="1">
                <a:latin typeface="Calibri"/>
                <a:cs typeface="Calibri"/>
              </a:rPr>
              <a:t>lakes</a:t>
            </a:r>
            <a:r>
              <a:rPr lang="pt-BR" sz="2000">
                <a:latin typeface="Calibri"/>
                <a:cs typeface="Calibri"/>
              </a:rPr>
              <a:t>, Mídias, Backup e recuperação</a:t>
            </a:r>
          </a:p>
        </p:txBody>
      </p:sp>
    </p:spTree>
    <p:extLst>
      <p:ext uri="{BB962C8B-B14F-4D97-AF65-F5344CB8AC3E}">
        <p14:creationId xmlns:p14="http://schemas.microsoft.com/office/powerpoint/2010/main" val="78860421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Armazenamento de Arquivos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23885" y="168580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File </a:t>
            </a:r>
            <a:r>
              <a:rPr lang="pt-BR" sz="2000" err="1">
                <a:latin typeface="Calibri"/>
                <a:cs typeface="Calibri"/>
              </a:rPr>
              <a:t>Storage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Sistemas de arquivos compartilhados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Permite acesso por meio de servidores, aplicações e usuários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Analogia com pastas compartilhadas em uma rede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Casos de uso: Ferramentas de desenvolvimento, Diretórios pessoais</a:t>
            </a:r>
          </a:p>
        </p:txBody>
      </p:sp>
    </p:spTree>
    <p:extLst>
      <p:ext uri="{BB962C8B-B14F-4D97-AF65-F5344CB8AC3E}">
        <p14:creationId xmlns:p14="http://schemas.microsoft.com/office/powerpoint/2010/main" val="106404159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Armazenamento de Blocos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Block </a:t>
            </a:r>
            <a:r>
              <a:rPr lang="pt-BR" sz="2000" err="1">
                <a:latin typeface="Calibri"/>
                <a:cs typeface="Calibri"/>
              </a:rPr>
              <a:t>Storage</a:t>
            </a:r>
            <a:endParaRPr lang="pt-BR" err="1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Armazenamento de blocos: HDD, SSD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Dispositivo com diferentes configurações de Leitura e Escrita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Casos de uso: Máquinas virtuais, contêiners,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256720798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ea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https://aws.amazon.com/pt/what-is/cloud-storage/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https://aws.amazon.com/pt/what-is/cloud-file-storage/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https://aws.amazon.com/pt/what-is/object-storage/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https://aws.amazon.com/pt/what-is/block-storage/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21841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Introdução a Cloud</a:t>
            </a: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70034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545525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Amazon Elastic Block Store - EBS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7433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Usando EC2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27D0B52-CCAB-C8B6-54C4-23E70AAE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083" y="1696036"/>
            <a:ext cx="5367270" cy="313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862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Volume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Instance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Store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F8037ED3-2367-10AA-C7EB-16E3AC3AAFA6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Armazenamento de Blocos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Discos anexados fisicamente ao computador host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dados de armazenamento temporário como buffers, caches, dados de rascunho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223448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Dados serão perdidos se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F8037ED3-2367-10AA-C7EB-16E3AC3AAFA6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Falha de disco de uma unidade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Instância parada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Instância hiberna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Instância encerrada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14109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Elastic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 Block Store - EBS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6CE54FFE-9A5C-7039-FABD-503792BFC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714" y="1595513"/>
            <a:ext cx="3937379" cy="32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5447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EBS –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Elastic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 Block Store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,Sans-Serif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Armazenamento em Blocos</a:t>
            </a:r>
            <a:endParaRPr lang="en-US" sz="200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Block, blocos = HD, físico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Projetado para </a:t>
            </a: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Elastic</a:t>
            </a:r>
            <a:r>
              <a:rPr lang="pt-BR" sz="2000">
                <a:latin typeface="Calibri"/>
                <a:cs typeface="Calibri"/>
              </a:rPr>
              <a:t> Compute Cloud (EC2)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HDs são chamados "volumes"</a:t>
            </a:r>
          </a:p>
        </p:txBody>
      </p:sp>
    </p:spTree>
    <p:extLst>
      <p:ext uri="{BB962C8B-B14F-4D97-AF65-F5344CB8AC3E}">
        <p14:creationId xmlns:p14="http://schemas.microsoft.com/office/powerpoint/2010/main" val="78941145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Como funciona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spcBef>
                <a:spcPts val="1800"/>
              </a:spcBef>
              <a:buAutoNum type="arabicPeriod"/>
              <a:defRPr/>
            </a:pPr>
            <a:r>
              <a:rPr lang="pt-BR" sz="2000">
                <a:latin typeface="Calibri"/>
                <a:cs typeface="Calibri"/>
              </a:rPr>
              <a:t>Defina o tipo do volume</a:t>
            </a:r>
          </a:p>
          <a:p>
            <a:pPr marL="457200" indent="-457200">
              <a:spcBef>
                <a:spcPts val="1800"/>
              </a:spcBef>
              <a:buAutoNum type="arabicPeriod"/>
              <a:defRPr/>
            </a:pPr>
            <a:r>
              <a:rPr lang="pt-BR" sz="2000">
                <a:latin typeface="Calibri"/>
                <a:cs typeface="Calibri"/>
              </a:rPr>
              <a:t>Escolha tamanho e configurações</a:t>
            </a:r>
          </a:p>
          <a:p>
            <a:pPr marL="457200" indent="-457200">
              <a:spcBef>
                <a:spcPts val="1800"/>
              </a:spcBef>
              <a:buAutoNum type="arabicPeriod"/>
              <a:defRPr/>
            </a:pPr>
            <a:r>
              <a:rPr lang="pt-BR" sz="2000">
                <a:latin typeface="Calibri"/>
                <a:cs typeface="Calibri"/>
              </a:rPr>
              <a:t>Anexe o volume a uma instância EC2</a:t>
            </a:r>
          </a:p>
        </p:txBody>
      </p:sp>
    </p:spTree>
    <p:extLst>
      <p:ext uri="{BB962C8B-B14F-4D97-AF65-F5344CB8AC3E}">
        <p14:creationId xmlns:p14="http://schemas.microsoft.com/office/powerpoint/2010/main" val="304485589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Mais ou menos assim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E61E54D-F831-4785-263E-24C56A06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1" y="1678941"/>
            <a:ext cx="8701615" cy="301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864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HDD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Mais lento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Mais barato 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Dois tipos: Disco rígido frio e otimizado para </a:t>
            </a:r>
            <a:r>
              <a:rPr lang="pt-BR" sz="2000" err="1">
                <a:latin typeface="Calibri"/>
                <a:cs typeface="Calibri"/>
              </a:rPr>
              <a:t>throughput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605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565525" y="1481050"/>
            <a:ext cx="7991100" cy="3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10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atuação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 mercado</a:t>
            </a: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Tech Lead</a:t>
            </a: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Viagens, Fotografia, Games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indent="-285750"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sng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https://github.com/willyancaetano</a:t>
            </a:r>
            <a:endParaRPr lang="en-US" sz="2400" b="0" i="0" u="sng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indent="-285750"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sng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https://www.linkedin.com/in/willyancaetanodev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3;p16">
            <a:extLst>
              <a:ext uri="{FF2B5EF4-FFF2-40B4-BE49-F238E27FC236}">
                <a16:creationId xmlns:a16="http://schemas.microsoft.com/office/drawing/2014/main" id="{8424A2FF-DCE6-186E-075F-9B3A9A34C56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48469" y="764541"/>
            <a:ext cx="1579448" cy="211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Entender o que é </a:t>
            </a:r>
            <a:r>
              <a:rPr lang="pt-BR" sz="2400" i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Cloud </a:t>
            </a:r>
            <a:r>
              <a:rPr lang="pt-BR" sz="2400" i="1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Computing</a:t>
            </a: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e seus principais benefícios e descrever modelos de serviço e implantação.</a:t>
            </a:r>
            <a:endParaRPr lang="pt-BR" sz="2400" i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6286051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SSD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Mais rápido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Mais caro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Dois tipos: Volumes SSD de uso geral, IOPS provisionados</a:t>
            </a:r>
          </a:p>
        </p:txBody>
      </p:sp>
    </p:spTree>
    <p:extLst>
      <p:ext uri="{BB962C8B-B14F-4D97-AF65-F5344CB8AC3E}">
        <p14:creationId xmlns:p14="http://schemas.microsoft.com/office/powerpoint/2010/main" val="71846244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Lembre-se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31E558B-E72D-6DA5-2D8F-18D23FD62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978505"/>
              </p:ext>
            </p:extLst>
          </p:nvPr>
        </p:nvGraphicFramePr>
        <p:xfrm>
          <a:off x="1668780" y="2170176"/>
          <a:ext cx="5120640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1422009798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167421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12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Maior </a:t>
                      </a:r>
                      <a:r>
                        <a:rPr lang="en-US" err="1"/>
                        <a:t>custo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Menor </a:t>
                      </a:r>
                      <a:r>
                        <a:rPr lang="en-US" err="1"/>
                        <a:t>custo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11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Mais </a:t>
                      </a:r>
                      <a:r>
                        <a:rPr lang="en-US" err="1"/>
                        <a:t>rápido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Mais lento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477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Tipos</a:t>
                      </a:r>
                      <a:r>
                        <a:rPr lang="en-US"/>
                        <a:t>: </a:t>
                      </a:r>
                      <a:r>
                        <a:rPr lang="en-US" err="1"/>
                        <a:t>Uso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geral</a:t>
                      </a:r>
                      <a:r>
                        <a:rPr lang="en-US"/>
                        <a:t>, IOPS </a:t>
                      </a:r>
                      <a:r>
                        <a:rPr lang="en-US" err="1"/>
                        <a:t>provisionados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Tipos</a:t>
                      </a:r>
                      <a:r>
                        <a:rPr lang="en-US"/>
                        <a:t>: </a:t>
                      </a:r>
                      <a:r>
                        <a:rPr lang="pt-BR" sz="1400" b="0" i="0" u="none" strike="noStrike" noProof="0">
                          <a:latin typeface="Calibri"/>
                        </a:rPr>
                        <a:t>Disco rígido frio e otimizado para </a:t>
                      </a:r>
                      <a:r>
                        <a:rPr lang="pt-BR" sz="1400" b="0" i="0" u="none" strike="noStrike" noProof="0" err="1">
                          <a:latin typeface="Calibri"/>
                        </a:rPr>
                        <a:t>throughput</a:t>
                      </a:r>
                      <a:endParaRPr lang="en-US" sz="1400" b="0" i="0" u="none" strike="noStrike" noProof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684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3740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Como funcionam os backups?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Snapshots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Backup Incremental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592394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Como funcionam os backups?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B7775E-D627-D413-F16E-338C049BF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969" y="1865697"/>
            <a:ext cx="6093371" cy="25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3579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DA5DCCFB-67C6-6157-F548-E679C26E1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020" y="76273"/>
            <a:ext cx="4214648" cy="49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3732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C4FD230E-7012-F1C9-98D9-DC2C35CC1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14" y="402130"/>
            <a:ext cx="4943803" cy="433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5621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26276" y="1316518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https://docs.aws.amazon.com/pt_br/AWSEC2/latest/UserGuide/InstanceStorage.html</a:t>
            </a:r>
            <a:endParaRPr lang="en-US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https://docs.aws.amazon.com/pt_br/AWSEC2/latest/UserGuide/AmazonEBS.html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https://docs.aws.amazon.com/pt_br/AWSEC2/latest/UserGuide/ebs-volume-types.html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https://docs.aws.amazon.com/pt_br/AWSEC2/latest/UserGuide/EBSSnapshots.html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4697005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1555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Amazon S3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41193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O que é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 S3 ?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Serviço de armazenamento de objetos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S3 – </a:t>
            </a:r>
            <a:r>
              <a:rPr lang="pt-BR" sz="2000" err="1">
                <a:latin typeface="Calibri"/>
                <a:cs typeface="Calibri"/>
              </a:rPr>
              <a:t>Simple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Storage</a:t>
            </a:r>
            <a:r>
              <a:rPr lang="pt-BR" sz="2000">
                <a:latin typeface="Calibri"/>
                <a:cs typeface="Calibri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713175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Afinal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, o que é </a:t>
            </a:r>
            <a:r>
              <a:rPr lang="en-US" sz="2400" i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Cloud Computing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?</a:t>
            </a:r>
            <a:endParaRPr sz="240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Benefícios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Cloud Computing</a:t>
            </a:r>
            <a:endParaRPr sz="2400" b="0" i="1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85;p17">
            <a:extLst>
              <a:ext uri="{FF2B5EF4-FFF2-40B4-BE49-F238E27FC236}">
                <a16:creationId xmlns:a16="http://schemas.microsoft.com/office/drawing/2014/main" id="{57F3D0C4-1BDA-3E37-6CDF-DB048CFBBB06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86;p17">
            <a:extLst>
              <a:ext uri="{FF2B5EF4-FFF2-40B4-BE49-F238E27FC236}">
                <a16:creationId xmlns:a16="http://schemas.microsoft.com/office/drawing/2014/main" id="{20A4A125-592B-27D9-3C97-06EC35185C2C}"/>
              </a:ext>
            </a:extLst>
          </p:cNvPr>
          <p:cNvSpPr/>
          <p:nvPr/>
        </p:nvSpPr>
        <p:spPr>
          <a:xfrm>
            <a:off x="2262750" y="382286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serviço</a:t>
            </a:r>
            <a:endParaRPr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86307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O que é um objeto no S3?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7C885FF-5243-5EC4-0D82-BF40CDBCE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67" y="1681204"/>
            <a:ext cx="6891866" cy="229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9863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Composição de um objeto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Chave: Nome que você atribui ao objeto. Usado para recuperar o objeto.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Valor: O conteúdo que você está armazenando.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Metadados: Um conjunto de pares de nome-valor com o qual é possível armazenar informações relacionadas ao objeto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6982648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Onde estão os objetos ?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AF96F2BD-1CFF-03BA-F030-579E45913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84" y="1684456"/>
            <a:ext cx="7304616" cy="321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6090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4133" y="382301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Analogia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46B5DDB6-3D4E-1E6B-56D7-29375896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49" y="1280271"/>
            <a:ext cx="2878860" cy="36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590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Buckets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 S3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Antes de um upload do seus objetos, você precisa criar um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É um contêiner para objetos armazenados no </a:t>
            </a: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S3.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Você pode armazenar qualquer número de objetos em um </a:t>
            </a:r>
            <a:r>
              <a:rPr lang="pt-BR" sz="2000" err="1">
                <a:latin typeface="Calibri"/>
                <a:cs typeface="Calibri"/>
              </a:rPr>
              <a:t>bucket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Objetos podem ter de 0 até 5TB de tamanho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Você pode ter até 100 </a:t>
            </a:r>
            <a:r>
              <a:rPr lang="pt-BR" sz="2000" err="1">
                <a:latin typeface="Calibri"/>
                <a:cs typeface="Calibri"/>
              </a:rPr>
              <a:t>buckets</a:t>
            </a:r>
            <a:r>
              <a:rPr lang="pt-BR" sz="2000">
                <a:latin typeface="Calibri"/>
                <a:cs typeface="Calibri"/>
              </a:rPr>
              <a:t> na sua conta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27152442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Você ainda pode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Controlar acesso por objeto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Utilizar versionamento de objetos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73991701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Casos de uso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Data </a:t>
            </a:r>
            <a:r>
              <a:rPr lang="pt-BR" sz="2000" err="1">
                <a:latin typeface="Calibri"/>
                <a:cs typeface="Calibri"/>
              </a:rPr>
              <a:t>lakes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Arquivamento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Hospedagem de sites estáticos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26705682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Classes de armazenamento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Categorias para adequar melhor as necessidades de negócio e custo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Fatores importantes na seleção de uma categoria:</a:t>
            </a:r>
          </a:p>
          <a:p>
            <a:pPr marL="342900" lvl="1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Com que frequência você planeja recuperar seus dados ?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Seus dados precisam estar muito ou pouco disponíveis ?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74479432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Classes de armazenamento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S3 Standard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S3 Standard-</a:t>
            </a:r>
            <a:r>
              <a:rPr lang="pt-BR" sz="2000" err="1">
                <a:latin typeface="Calibri"/>
                <a:cs typeface="Calibri"/>
              </a:rPr>
              <a:t>Infrequent</a:t>
            </a:r>
            <a:r>
              <a:rPr lang="pt-BR" sz="2000">
                <a:latin typeface="Calibri"/>
                <a:cs typeface="Calibri"/>
              </a:rPr>
              <a:t> Access (S3 </a:t>
            </a:r>
            <a:r>
              <a:rPr lang="pt-BR" sz="2000" err="1">
                <a:latin typeface="Calibri"/>
                <a:cs typeface="Calibri"/>
              </a:rPr>
              <a:t>Standard-IA</a:t>
            </a:r>
            <a:r>
              <a:rPr lang="pt-BR" sz="200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S3 </a:t>
            </a:r>
            <a:r>
              <a:rPr lang="pt-BR" sz="2000" err="1">
                <a:latin typeface="Calibri"/>
                <a:cs typeface="Calibri"/>
              </a:rPr>
              <a:t>One</a:t>
            </a:r>
            <a:r>
              <a:rPr lang="pt-BR" sz="2000">
                <a:latin typeface="Calibri"/>
                <a:cs typeface="Calibri"/>
              </a:rPr>
              <a:t> Zone-</a:t>
            </a:r>
            <a:r>
              <a:rPr lang="pt-BR" sz="2000" err="1">
                <a:latin typeface="Calibri"/>
                <a:cs typeface="Calibri"/>
              </a:rPr>
              <a:t>Infrequent</a:t>
            </a:r>
            <a:r>
              <a:rPr lang="pt-BR" sz="2000">
                <a:latin typeface="Calibri"/>
                <a:cs typeface="Calibri"/>
              </a:rPr>
              <a:t> Access (S3 </a:t>
            </a:r>
            <a:r>
              <a:rPr lang="pt-BR" sz="2000" err="1">
                <a:latin typeface="Calibri"/>
                <a:cs typeface="Calibri"/>
              </a:rPr>
              <a:t>One</a:t>
            </a:r>
            <a:r>
              <a:rPr lang="pt-BR" sz="2000">
                <a:latin typeface="Calibri"/>
                <a:cs typeface="Calibri"/>
              </a:rPr>
              <a:t> Zone – IA)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S3 </a:t>
            </a:r>
            <a:r>
              <a:rPr lang="pt-BR" sz="2000" err="1">
                <a:latin typeface="Calibri"/>
                <a:cs typeface="Calibri"/>
              </a:rPr>
              <a:t>Intelligent-Tiering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S3 </a:t>
            </a:r>
            <a:r>
              <a:rPr lang="pt-BR" sz="2000" err="1">
                <a:latin typeface="Calibri"/>
                <a:cs typeface="Calibri"/>
              </a:rPr>
              <a:t>Glacier</a:t>
            </a:r>
            <a:r>
              <a:rPr lang="pt-BR" sz="2000">
                <a:latin typeface="Calibri"/>
                <a:cs typeface="Calibri"/>
              </a:rPr>
              <a:t> Instant </a:t>
            </a:r>
            <a:r>
              <a:rPr lang="pt-BR" sz="2000" err="1">
                <a:latin typeface="Calibri"/>
                <a:cs typeface="Calibri"/>
              </a:rPr>
              <a:t>Retrieval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33575509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Classes de armazenamento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S3 </a:t>
            </a:r>
            <a:r>
              <a:rPr lang="pt-BR" sz="2000" err="1">
                <a:latin typeface="Calibri"/>
                <a:cs typeface="Calibri"/>
              </a:rPr>
              <a:t>Glacier</a:t>
            </a:r>
            <a:r>
              <a:rPr lang="pt-BR" sz="2000">
                <a:latin typeface="Calibri"/>
                <a:cs typeface="Calibri"/>
              </a:rPr>
              <a:t> </a:t>
            </a:r>
            <a:r>
              <a:rPr lang="pt-BR" sz="2000" err="1">
                <a:latin typeface="Calibri"/>
                <a:cs typeface="Calibri"/>
              </a:rPr>
              <a:t>Flexible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Retrieval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S3 </a:t>
            </a:r>
            <a:r>
              <a:rPr lang="pt-BR" sz="2000" err="1">
                <a:latin typeface="Calibri"/>
                <a:cs typeface="Calibri"/>
              </a:rPr>
              <a:t>Glacier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Deep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Archive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8088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Modelos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Implantação</a:t>
            </a:r>
            <a:endParaRPr sz="240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172006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S3 Standard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Projetado para dados acessados com frequência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Armazena dados em um mínimo de três Zonas de 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Boa escolha para diversos casos de uso como sites, distribuição de conteúdo e análise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Custo mais alto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85445858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S3 Standard-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Infrequent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 Access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Semelhante ao S3 Standard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Armazena dados em um mínimo de três Zonas de 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dados acessados com pouca frequência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Taxa por GB de armazenamento e recuperação mais baixo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37462224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S3 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One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 Zone-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Infrequent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 Access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Tem um preço de armazenamento menor do que o S3 Standard – 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Armazena dados em uma única Zona de 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Cenários: Você quer economizar custos com armazenamento e você pode reproduzir facilmente seus dados em caso de falha na Zona de 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705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S3  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Intelligent-Tiering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1675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dados com padrões de acesso desconhecidos ou em alteração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Gerencia automaticamente o ciclo de vida dos objetos armazenados otimizando custos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Requer uma pequena taxa mensal de monitoramento e automação por objeto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39732303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Como funciona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3F934658-0462-C9CF-EEBE-992B5E18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2" y="1922043"/>
            <a:ext cx="8553449" cy="172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5938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S3 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Glacier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 Instant 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Retrieval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dados de longa duração, raramente acessados mas que exigem recuperação rápida (milissegundos)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Oferece acesso tão rápido quanto Standard e </a:t>
            </a:r>
            <a:r>
              <a:rPr lang="pt-BR" sz="2000" err="1">
                <a:latin typeface="Calibri"/>
                <a:cs typeface="Calibri"/>
              </a:rPr>
              <a:t>Standard-IA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dados acessados uma vez por trimestre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46557671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S3 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Glacier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Flexible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Retrieval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Para dados que não requerem acesso imediato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casos de uso de backups não urgentes, recuperação de desastres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Usuário pode escolher qual velocidade de recuperação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dados acessados 1 ou 2 vezes por ano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1109123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S3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Glacier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Deep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Archive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Suporte a retenção e preservação digital de longo prazo para dados que podem ser acessados 1 ou 2 vezes por ano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empresas que precisam manter dados por conformidades legais por 7 a 10 anos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Recuperação de dados em até 12 horas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00774120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O que é Amazon S3 - https://docs.aws.amazon.com/pt_br/AmazonS3/latest/userguide/Welcome.html</a:t>
            </a:r>
            <a:endParaRPr lang="pt-BR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Visão</a:t>
            </a:r>
            <a:r>
              <a:rPr lang="en-US" sz="2000" b="1" u="sng">
                <a:latin typeface="Calibri"/>
                <a:cs typeface="Calibri"/>
              </a:rPr>
              <a:t> </a:t>
            </a:r>
            <a:r>
              <a:rPr lang="en-US" sz="2000" b="1" u="sng" err="1">
                <a:latin typeface="Calibri"/>
                <a:cs typeface="Calibri"/>
              </a:rPr>
              <a:t>geral</a:t>
            </a:r>
            <a:r>
              <a:rPr lang="en-US" sz="2000" b="1" u="sng">
                <a:latin typeface="Calibri"/>
                <a:cs typeface="Calibri"/>
              </a:rPr>
              <a:t> de </a:t>
            </a:r>
            <a:r>
              <a:rPr lang="en-US" sz="2000" b="1" u="sng" err="1">
                <a:latin typeface="Calibri"/>
                <a:cs typeface="Calibri"/>
              </a:rPr>
              <a:t>objetos</a:t>
            </a:r>
            <a:r>
              <a:rPr lang="en-US" sz="2000" b="1" u="sng">
                <a:latin typeface="Calibri"/>
                <a:cs typeface="Calibri"/>
              </a:rPr>
              <a:t> Amazon S3 - https://docs.aws.amazon.com/pt_br/AmazonS3/latest/userguide/UsingObjects.html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Trabalhar</a:t>
            </a:r>
            <a:r>
              <a:rPr lang="en-US" sz="2000" b="1" u="sng">
                <a:latin typeface="Calibri"/>
                <a:cs typeface="Calibri"/>
              </a:rPr>
              <a:t> com </a:t>
            </a:r>
            <a:r>
              <a:rPr lang="en-US" sz="2000" b="1" u="sng" err="1">
                <a:latin typeface="Calibri"/>
                <a:cs typeface="Calibri"/>
              </a:rPr>
              <a:t>metadados</a:t>
            </a:r>
            <a:r>
              <a:rPr lang="en-US" sz="2000" b="1" u="sng">
                <a:latin typeface="Calibri"/>
                <a:cs typeface="Calibri"/>
              </a:rPr>
              <a:t> de </a:t>
            </a:r>
            <a:r>
              <a:rPr lang="en-US" sz="2000" b="1" u="sng" err="1">
                <a:latin typeface="Calibri"/>
                <a:cs typeface="Calibri"/>
              </a:rPr>
              <a:t>objeto</a:t>
            </a:r>
            <a:r>
              <a:rPr lang="en-US" sz="2000" b="1" u="sng">
                <a:latin typeface="Calibri"/>
                <a:cs typeface="Calibri"/>
              </a:rPr>
              <a:t> - https://docs.aws.amazon.com/pt_br/AmazonS3/latest/userguide/UsingMetadata.html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7267405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Visão</a:t>
            </a:r>
            <a:r>
              <a:rPr lang="en-US" sz="2000" b="1" u="sng">
                <a:latin typeface="Calibri"/>
                <a:cs typeface="Calibri"/>
              </a:rPr>
              <a:t> </a:t>
            </a:r>
            <a:r>
              <a:rPr lang="en-US" sz="2000" b="1" u="sng" err="1">
                <a:latin typeface="Calibri"/>
                <a:cs typeface="Calibri"/>
              </a:rPr>
              <a:t>geral</a:t>
            </a:r>
            <a:r>
              <a:rPr lang="en-US" sz="2000" b="1" u="sng">
                <a:latin typeface="Calibri"/>
                <a:cs typeface="Calibri"/>
              </a:rPr>
              <a:t> dos buckets - https://docs.aws.amazon.com/pt_br/AmazonS3/latest/userguide/UsingBucket.html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err="1">
                <a:latin typeface="Calibri"/>
                <a:cs typeface="Calibri"/>
              </a:rPr>
              <a:t>Usando</a:t>
            </a:r>
            <a:r>
              <a:rPr lang="en-US" sz="2000" b="1" u="sng">
                <a:latin typeface="Calibri"/>
                <a:cs typeface="Calibri"/>
              </a:rPr>
              <a:t> o </a:t>
            </a:r>
            <a:r>
              <a:rPr lang="en-US" sz="2000" b="1" u="sng" err="1">
                <a:latin typeface="Calibri"/>
                <a:cs typeface="Calibri"/>
              </a:rPr>
              <a:t>versionamento</a:t>
            </a:r>
            <a:r>
              <a:rPr lang="en-US" sz="2000" b="1" u="sng">
                <a:latin typeface="Calibri"/>
                <a:cs typeface="Calibri"/>
              </a:rPr>
              <a:t> </a:t>
            </a:r>
            <a:r>
              <a:rPr lang="en-US" sz="2000" b="1" u="sng" err="1">
                <a:latin typeface="Calibri"/>
                <a:cs typeface="Calibri"/>
              </a:rPr>
              <a:t>em</a:t>
            </a:r>
            <a:r>
              <a:rPr lang="en-US" sz="2000" b="1" u="sng">
                <a:latin typeface="Calibri"/>
                <a:cs typeface="Calibri"/>
              </a:rPr>
              <a:t> buckets do S3 - https://docs.aws.amazon.com/pt_br/AmazonS3/latest/userguide/Versioning.html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Classes de </a:t>
            </a:r>
            <a:r>
              <a:rPr lang="en-US" sz="2000" b="1" u="sng" err="1">
                <a:latin typeface="Calibri"/>
                <a:cs typeface="Calibri"/>
              </a:rPr>
              <a:t>armazenamento</a:t>
            </a:r>
            <a:r>
              <a:rPr lang="en-US" sz="2000" b="1" u="sng">
                <a:latin typeface="Calibri"/>
                <a:cs typeface="Calibri"/>
              </a:rPr>
              <a:t> - https://aws.amazon.com/pt/s3/storage-classes/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91741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54098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Como o S3 Intelligent-Tiering </a:t>
            </a:r>
            <a:r>
              <a:rPr lang="en-US" sz="2000" b="1" u="sng" err="1">
                <a:latin typeface="Calibri"/>
                <a:cs typeface="Calibri"/>
              </a:rPr>
              <a:t>funciona</a:t>
            </a:r>
            <a:r>
              <a:rPr lang="en-US" sz="2000" b="1" u="sng">
                <a:latin typeface="Calibri"/>
                <a:cs typeface="Calibri"/>
              </a:rPr>
              <a:t> - https://docs.aws.amazon.com/pt_br/AmazonS3/latest/userguide/intelligent-tiering-overview.html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971314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692435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EFS – Amazon Elastic File System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14249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O que é EFS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Elastic</a:t>
            </a:r>
            <a:r>
              <a:rPr lang="pt-BR" sz="2000">
                <a:latin typeface="Calibri"/>
                <a:cs typeface="Calibri"/>
              </a:rPr>
              <a:t> File System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Fornece um sistema de arquivos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Servless</a:t>
            </a:r>
            <a:r>
              <a:rPr lang="pt-BR" sz="2000">
                <a:latin typeface="Calibri"/>
                <a:cs typeface="Calibri"/>
              </a:rPr>
              <a:t> e totalmente elástico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Escala até </a:t>
            </a:r>
            <a:r>
              <a:rPr lang="pt-BR" sz="2000" err="1">
                <a:latin typeface="Calibri"/>
                <a:cs typeface="Calibri"/>
              </a:rPr>
              <a:t>Petabytes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Aumente e diminuir conforme adição e remoção de arquivos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96692154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O que é EFS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Compatível com protocolo NFS (Network file System)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Pode ser acessado por EC2, Lambda, ECS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Acesso simultâneo ao mesmos dados sem problemas de performance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17047836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Classes de armazenamento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Padrão (Instância regional): Standard e Standard – IA (</a:t>
            </a:r>
            <a:r>
              <a:rPr lang="pt-BR" sz="2000" err="1">
                <a:latin typeface="Calibri"/>
                <a:cs typeface="Calibri"/>
              </a:rPr>
              <a:t>Infrequent</a:t>
            </a:r>
            <a:r>
              <a:rPr lang="pt-BR" sz="2000">
                <a:latin typeface="Calibri"/>
                <a:cs typeface="Calibri"/>
              </a:rPr>
              <a:t> Access)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Uma AZ: </a:t>
            </a:r>
            <a:r>
              <a:rPr lang="pt-BR" sz="2000" err="1">
                <a:latin typeface="Calibri"/>
                <a:cs typeface="Calibri"/>
              </a:rPr>
              <a:t>One</a:t>
            </a:r>
            <a:r>
              <a:rPr lang="pt-BR" sz="2000">
                <a:latin typeface="Calibri"/>
                <a:cs typeface="Calibri"/>
              </a:rPr>
              <a:t> Zone e </a:t>
            </a:r>
            <a:r>
              <a:rPr lang="pt-BR" sz="2000" err="1">
                <a:latin typeface="Calibri"/>
                <a:cs typeface="Calibri"/>
              </a:rPr>
              <a:t>One</a:t>
            </a:r>
            <a:r>
              <a:rPr lang="pt-BR" sz="2000">
                <a:latin typeface="Calibri"/>
                <a:cs typeface="Calibri"/>
              </a:rPr>
              <a:t> Zone </a:t>
            </a:r>
            <a:r>
              <a:rPr lang="pt-BR" sz="2000">
                <a:latin typeface="Calibri"/>
                <a:ea typeface="Calibri"/>
                <a:cs typeface="Calibri"/>
              </a:rPr>
              <a:t>– IA (</a:t>
            </a:r>
            <a:r>
              <a:rPr lang="pt-BR" sz="2000" err="1">
                <a:latin typeface="Calibri"/>
                <a:ea typeface="Calibri"/>
                <a:cs typeface="Calibri"/>
              </a:rPr>
              <a:t>Infrequent</a:t>
            </a:r>
            <a:r>
              <a:rPr lang="pt-BR" sz="2000">
                <a:latin typeface="Calibri"/>
                <a:ea typeface="Calibri"/>
                <a:cs typeface="Calibri"/>
              </a:rPr>
              <a:t> Access)</a:t>
            </a:r>
            <a:endParaRPr lang="pt-BR" sz="2000"/>
          </a:p>
          <a:p>
            <a:pPr marL="342900" lvl="1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00014533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21217" y="424635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Casos de uso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AED8123A-7FFD-5574-3A2B-2DCCDB9EB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789" y="1076487"/>
            <a:ext cx="5438422" cy="399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0705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21217" y="424635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Casos de uso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56526167-9122-52EC-5796-0DA803408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955" y="967294"/>
            <a:ext cx="5650088" cy="41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8296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Página</a:t>
            </a:r>
            <a:r>
              <a:rPr lang="en-US" sz="2000" b="1" u="sng">
                <a:latin typeface="Calibri"/>
                <a:cs typeface="Calibri"/>
              </a:rPr>
              <a:t> do </a:t>
            </a:r>
            <a:r>
              <a:rPr lang="en-US" sz="2000" b="1" u="sng" err="1">
                <a:latin typeface="Calibri"/>
                <a:cs typeface="Calibri"/>
              </a:rPr>
              <a:t>produto</a:t>
            </a:r>
            <a:r>
              <a:rPr lang="en-US" sz="2000" b="1" u="sng">
                <a:latin typeface="Calibri"/>
                <a:cs typeface="Calibri"/>
              </a:rPr>
              <a:t> - https://aws.amazon.com/pt/efs/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>
                <a:latin typeface="Calibri"/>
                <a:cs typeface="Calibri"/>
              </a:rPr>
              <a:t>O que é EFS ?  - https://docs.aws.amazon.com/pt_br/efs/latest/ug/whatisefs.html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4735940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4555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Afinal, o que é Cloud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Computing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?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946009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Amazon Relational Database Service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431397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Banco de dados relacional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59C969D4-5ABF-B1A8-6F85-18C8ED5F6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985551"/>
              </p:ext>
            </p:extLst>
          </p:nvPr>
        </p:nvGraphicFramePr>
        <p:xfrm>
          <a:off x="64347" y="1780710"/>
          <a:ext cx="334256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125">
                  <a:extLst>
                    <a:ext uri="{9D8B030D-6E8A-4147-A177-3AD203B41FA5}">
                      <a16:colId xmlns:a16="http://schemas.microsoft.com/office/drawing/2014/main" val="3492850188"/>
                    </a:ext>
                  </a:extLst>
                </a:gridCol>
                <a:gridCol w="1834444">
                  <a:extLst>
                    <a:ext uri="{9D8B030D-6E8A-4147-A177-3AD203B41FA5}">
                      <a16:colId xmlns:a16="http://schemas.microsoft.com/office/drawing/2014/main" val="79111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ID_LOJA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NOME_LOJA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14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Loja Centro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30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Loja Zona Leste 2</a:t>
                      </a:r>
                      <a:endParaRPr lang="pt-BR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974900"/>
                  </a:ext>
                </a:extLst>
              </a:tr>
            </a:tbl>
          </a:graphicData>
        </a:graphic>
      </p:graphicFrame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F1BA6C87-75ED-6B0C-F4F7-51FFCAAFE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072211"/>
              </p:ext>
            </p:extLst>
          </p:nvPr>
        </p:nvGraphicFramePr>
        <p:xfrm>
          <a:off x="7062611" y="1749777"/>
          <a:ext cx="2010832" cy="1076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88">
                  <a:extLst>
                    <a:ext uri="{9D8B030D-6E8A-4147-A177-3AD203B41FA5}">
                      <a16:colId xmlns:a16="http://schemas.microsoft.com/office/drawing/2014/main" val="1012133238"/>
                    </a:ext>
                  </a:extLst>
                </a:gridCol>
                <a:gridCol w="1199444">
                  <a:extLst>
                    <a:ext uri="{9D8B030D-6E8A-4147-A177-3AD203B41FA5}">
                      <a16:colId xmlns:a16="http://schemas.microsoft.com/office/drawing/2014/main" val="1822165849"/>
                    </a:ext>
                  </a:extLst>
                </a:gridCol>
              </a:tblGrid>
              <a:tr h="358668">
                <a:tc>
                  <a:txBody>
                    <a:bodyPr/>
                    <a:lstStyle/>
                    <a:p>
                      <a:r>
                        <a:rPr lang="pt-BR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PRODUTO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048547"/>
                  </a:ext>
                </a:extLst>
              </a:tr>
              <a:tr h="358668">
                <a:tc>
                  <a:txBody>
                    <a:bodyPr/>
                    <a:lstStyle/>
                    <a:p>
                      <a:r>
                        <a:rPr lang="pt-B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Tênis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890530"/>
                  </a:ext>
                </a:extLst>
              </a:tr>
              <a:tr h="358668">
                <a:tc>
                  <a:txBody>
                    <a:bodyPr/>
                    <a:lstStyle/>
                    <a:p>
                      <a:r>
                        <a:rPr lang="pt-B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Sandália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23397"/>
                  </a:ext>
                </a:extLst>
              </a:tr>
            </a:tbl>
          </a:graphicData>
        </a:graphic>
      </p:graphicFrame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6BB6D4BE-2928-3089-CEB2-85C74C950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001492"/>
              </p:ext>
            </p:extLst>
          </p:nvPr>
        </p:nvGraphicFramePr>
        <p:xfrm>
          <a:off x="2371513" y="3156543"/>
          <a:ext cx="512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907837992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282175349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433422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i="0" u="none" strike="noStrike" noProof="0">
                          <a:latin typeface="Arial"/>
                        </a:rPr>
                        <a:t>ID_LOJA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1" i="0" u="none" strike="noStrike" noProof="0">
                          <a:latin typeface="Arial"/>
                        </a:rPr>
                        <a:t>ID_PRODUTO</a:t>
                      </a:r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/>
                        <a:t>QUANTIDADE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09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74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87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360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958809"/>
                  </a:ext>
                </a:extLst>
              </a:tr>
            </a:tbl>
          </a:graphicData>
        </a:graphic>
      </p:graphicFrame>
      <p:sp>
        <p:nvSpPr>
          <p:cNvPr id="12" name="Seta: para a Esquerda e para Cima 11">
            <a:extLst>
              <a:ext uri="{FF2B5EF4-FFF2-40B4-BE49-F238E27FC236}">
                <a16:creationId xmlns:a16="http://schemas.microsoft.com/office/drawing/2014/main" id="{E7FFC29D-A19A-8388-BF3B-1E382ABFF943}"/>
              </a:ext>
            </a:extLst>
          </p:cNvPr>
          <p:cNvSpPr/>
          <p:nvPr/>
        </p:nvSpPr>
        <p:spPr>
          <a:xfrm>
            <a:off x="7505347" y="2868084"/>
            <a:ext cx="1023054" cy="1185332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Esquerda e para Cima 13">
            <a:extLst>
              <a:ext uri="{FF2B5EF4-FFF2-40B4-BE49-F238E27FC236}">
                <a16:creationId xmlns:a16="http://schemas.microsoft.com/office/drawing/2014/main" id="{360095D8-065C-3D4A-B4AF-73E62AB235FA}"/>
              </a:ext>
            </a:extLst>
          </p:cNvPr>
          <p:cNvSpPr/>
          <p:nvPr/>
        </p:nvSpPr>
        <p:spPr>
          <a:xfrm flipH="1">
            <a:off x="1134179" y="2910416"/>
            <a:ext cx="1234723" cy="1213554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280697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Requisitos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Relação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Facilita a compreensão das informações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SQL como linguagem de consulta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RDBMS (Sistema de gerenciamento de banco de dados)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03332303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Vendors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A61CFEA5-7F13-67AF-3735-12E27B2C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90" y="1933929"/>
            <a:ext cx="1910645" cy="1903589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84743B09-7D3F-4CBA-1E87-969DF711B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179" y="1990373"/>
            <a:ext cx="1917701" cy="1931812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DEABEE30-F568-024F-F8F7-5899A1658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" y="1725366"/>
            <a:ext cx="2743200" cy="2468880"/>
          </a:xfrm>
          <a:prstGeom prst="rect">
            <a:avLst/>
          </a:prstGeom>
        </p:spPr>
      </p:pic>
      <p:pic>
        <p:nvPicPr>
          <p:cNvPr id="10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F53B5F5A-CF1E-8CC6-4589-8FE06FA98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955" y="2049504"/>
            <a:ext cx="2743200" cy="224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2052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Como usar na nuvem ?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A61CFEA5-7F13-67AF-3735-12E27B2C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34" y="1545873"/>
            <a:ext cx="1275645" cy="1268589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84743B09-7D3F-4CBA-1E87-969DF711B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68" y="3041651"/>
            <a:ext cx="1374424" cy="1374424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DEABEE30-F568-024F-F8F7-5899A1658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33" y="1464310"/>
            <a:ext cx="1967089" cy="1770381"/>
          </a:xfrm>
          <a:prstGeom prst="rect">
            <a:avLst/>
          </a:prstGeom>
        </p:spPr>
      </p:pic>
      <p:pic>
        <p:nvPicPr>
          <p:cNvPr id="10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F53B5F5A-CF1E-8CC6-4589-8FE06FA98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6844" y="2578670"/>
            <a:ext cx="1586089" cy="1291439"/>
          </a:xfrm>
          <a:prstGeom prst="rect">
            <a:avLst/>
          </a:prstGeom>
        </p:spPr>
      </p:pic>
      <p:pic>
        <p:nvPicPr>
          <p:cNvPr id="4" name="Imagem 5" descr="Ícone&#10;&#10;Descrição gerada automaticamente">
            <a:extLst>
              <a:ext uri="{FF2B5EF4-FFF2-40B4-BE49-F238E27FC236}">
                <a16:creationId xmlns:a16="http://schemas.microsoft.com/office/drawing/2014/main" id="{7D0812AC-53F3-B43A-E614-27159A5196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399" y="1955093"/>
            <a:ext cx="1776589" cy="1776589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79585612-C99C-E06D-8F78-BF29FF5000DF}"/>
              </a:ext>
            </a:extLst>
          </p:cNvPr>
          <p:cNvSpPr/>
          <p:nvPr/>
        </p:nvSpPr>
        <p:spPr>
          <a:xfrm>
            <a:off x="3843514" y="2494139"/>
            <a:ext cx="1806222" cy="78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0C34FA6-259E-E05A-C50A-731B53D855C1}"/>
              </a:ext>
            </a:extLst>
          </p:cNvPr>
          <p:cNvSpPr txBox="1"/>
          <p:nvPr/>
        </p:nvSpPr>
        <p:spPr>
          <a:xfrm>
            <a:off x="6734527" y="3829402"/>
            <a:ext cx="11553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EC2</a:t>
            </a:r>
          </a:p>
        </p:txBody>
      </p:sp>
    </p:spTree>
    <p:extLst>
      <p:ext uri="{BB962C8B-B14F-4D97-AF65-F5344CB8AC3E}">
        <p14:creationId xmlns:p14="http://schemas.microsoft.com/office/powerpoint/2010/main" val="93372521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Ícone&#10;&#10;Descrição gerada automaticamente">
            <a:extLst>
              <a:ext uri="{FF2B5EF4-FFF2-40B4-BE49-F238E27FC236}">
                <a16:creationId xmlns:a16="http://schemas.microsoft.com/office/drawing/2014/main" id="{7D0812AC-53F3-B43A-E614-27159A519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103259"/>
            <a:ext cx="1776589" cy="177658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Você usa, você gerencia</a:t>
            </a:r>
          </a:p>
        </p:txBody>
      </p:sp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DEABEE30-F568-024F-F8F7-5899A1658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955" y="1774754"/>
            <a:ext cx="1155701" cy="1036604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84743B09-7D3F-4CBA-1E87-969DF711B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45" y="1771650"/>
            <a:ext cx="866425" cy="859369"/>
          </a:xfrm>
          <a:prstGeom prst="rect">
            <a:avLst/>
          </a:prstGeom>
        </p:spPr>
      </p:pic>
      <p:pic>
        <p:nvPicPr>
          <p:cNvPr id="10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F53B5F5A-CF1E-8CC6-4589-8FE06FA98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3954" y="3199559"/>
            <a:ext cx="824090" cy="663495"/>
          </a:xfrm>
          <a:prstGeom prst="rect">
            <a:avLst/>
          </a:prstGeom>
        </p:spPr>
      </p:pic>
      <p:pic>
        <p:nvPicPr>
          <p:cNvPr id="3" name="Imagem 4">
            <a:extLst>
              <a:ext uri="{FF2B5EF4-FFF2-40B4-BE49-F238E27FC236}">
                <a16:creationId xmlns:a16="http://schemas.microsoft.com/office/drawing/2014/main" id="{A61CFEA5-7F13-67AF-3735-12E27B2C7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3140428"/>
            <a:ext cx="951090" cy="951090"/>
          </a:xfrm>
          <a:prstGeom prst="rect">
            <a:avLst/>
          </a:prstGeom>
        </p:spPr>
      </p:pic>
      <p:pic>
        <p:nvPicPr>
          <p:cNvPr id="2" name="Imagem 7" descr="Ícone&#10;&#10;Descrição gerada automaticamente">
            <a:extLst>
              <a:ext uri="{FF2B5EF4-FFF2-40B4-BE49-F238E27FC236}">
                <a16:creationId xmlns:a16="http://schemas.microsoft.com/office/drawing/2014/main" id="{DC347A82-6AF9-3DEF-B4F1-D990942F3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900" y="1592808"/>
            <a:ext cx="1395589" cy="1548660"/>
          </a:xfrm>
          <a:prstGeom prst="rect">
            <a:avLst/>
          </a:prstGeom>
        </p:spPr>
      </p:pic>
      <p:pic>
        <p:nvPicPr>
          <p:cNvPr id="8" name="Imagem 10">
            <a:extLst>
              <a:ext uri="{FF2B5EF4-FFF2-40B4-BE49-F238E27FC236}">
                <a16:creationId xmlns:a16="http://schemas.microsoft.com/office/drawing/2014/main" id="{6DA9CDBD-9536-E106-2F8A-96AB72FFFC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7622" y="2794705"/>
            <a:ext cx="1663700" cy="1649589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BA86E15B-312B-0F6D-AC5A-4708634366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5178" y="3182761"/>
            <a:ext cx="880534" cy="873478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50B181A3-0A7D-CCDB-D863-9A7A3924D3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9900" y="1962150"/>
            <a:ext cx="1614312" cy="161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1509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Relational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Database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 Service</a:t>
            </a:r>
            <a:endParaRPr lang="pt-BR" sz="4000"/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95663" y="1647919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Facilita configuração e provisionamento de hardware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Patches automatizados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Backups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Redundância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Failover</a:t>
            </a:r>
            <a:r>
              <a:rPr lang="pt-BR" sz="2000">
                <a:latin typeface="Calibri"/>
                <a:cs typeface="Calibri"/>
              </a:rPr>
              <a:t> e Recuperação de Desastres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18800818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Mecanismos compatíveis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95663" y="1647919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MySQL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PostgreSQL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MariaDB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Oracle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SQL Server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80275767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Aurora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95663" y="1647919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Servless</a:t>
            </a:r>
            <a:endParaRPr lang="pt-BR" err="1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Mecanismos compatíveis: PostgreSQL e MySQL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Preço 1/10 de outros </a:t>
            </a:r>
            <a:r>
              <a:rPr lang="pt-BR" sz="2000" err="1">
                <a:latin typeface="Calibri"/>
                <a:cs typeface="Calibri"/>
              </a:rPr>
              <a:t>vendors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Replicação </a:t>
            </a:r>
            <a:r>
              <a:rPr lang="pt-BR" sz="2000" err="1">
                <a:latin typeface="Calibri"/>
                <a:cs typeface="Calibri"/>
              </a:rPr>
              <a:t>multi-regional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Até 15 réplicas de leituras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Backup contínuo via S3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59242966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Página</a:t>
            </a:r>
            <a:r>
              <a:rPr lang="en-US" sz="2000" b="1" u="sng">
                <a:latin typeface="Calibri"/>
                <a:cs typeface="Calibri"/>
              </a:rPr>
              <a:t> do RDS - https://aws.amazon.com/pt/rds/?p=ft&amp;c=db&amp;z=3</a:t>
            </a:r>
            <a:endParaRPr lang="pt-BR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O que é RDS?  - https://docs.aws.amazon.com/pt_br/AmazonRDS/latest/UserGuide/Welcome.html</a:t>
            </a:r>
            <a:endParaRPr lang="pt-BR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Página</a:t>
            </a:r>
            <a:r>
              <a:rPr lang="en-US" sz="2000" b="1" u="sng">
                <a:latin typeface="Calibri"/>
                <a:cs typeface="Calibri"/>
              </a:rPr>
              <a:t> Amazon Aurora - https://aws.amazon.com/pt/rds/aurora/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Documentação</a:t>
            </a:r>
            <a:r>
              <a:rPr lang="en-US" sz="2000" b="1" u="sng">
                <a:latin typeface="Calibri"/>
                <a:cs typeface="Calibri"/>
              </a:rPr>
              <a:t> Amazon Aurora - https://docs.aws.amazon.com/pt_br/AmazonRDS/latest/AuroraUserGuide/CHAP_AuroraOverview.html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6170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Cloud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267;g109ffa863cd_0_356">
            <a:extLst>
              <a:ext uri="{FF2B5EF4-FFF2-40B4-BE49-F238E27FC236}">
                <a16:creationId xmlns:a16="http://schemas.microsoft.com/office/drawing/2014/main" id="{4AA07BA7-6CB1-D6F1-F57D-F420D8AFD9E7}"/>
              </a:ext>
            </a:extLst>
          </p:cNvPr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kumimoji="0" lang="en-US" sz="2400" i="0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cliente</a:t>
            </a:r>
            <a:r>
              <a:rPr kumimoji="0" lang="en-US" sz="2400" i="0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kumimoji="0" lang="en-US" sz="2400" i="0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Ambientes on-premises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Virtualização</a:t>
            </a:r>
            <a:endParaRPr kumimoji="0" lang="en-US" sz="2400" i="0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endParaRPr kumimoji="0" lang="en-US" sz="2400" i="0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92620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61454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DynamoDB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464215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DynamoDB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95663" y="1683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Banco de dados não relacional (</a:t>
            </a:r>
            <a:r>
              <a:rPr lang="pt-BR" sz="2000" err="1">
                <a:latin typeface="Calibri"/>
                <a:cs typeface="Calibri"/>
              </a:rPr>
              <a:t>NoSQL</a:t>
            </a:r>
            <a:r>
              <a:rPr lang="pt-BR" sz="2000">
                <a:latin typeface="Calibri"/>
                <a:cs typeface="Calibri"/>
              </a:rPr>
              <a:t>)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Gerenciado (</a:t>
            </a:r>
            <a:r>
              <a:rPr lang="pt-BR" sz="2000" err="1">
                <a:latin typeface="Calibri"/>
                <a:cs typeface="Calibri"/>
              </a:rPr>
              <a:t>Servless</a:t>
            </a:r>
            <a:r>
              <a:rPr lang="pt-BR" sz="200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Performance abaixo de 10 milissegundos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Escala automaticamente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Replicação de dados regional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Caso de uso: Muitos dados, baixa latência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07AEB630-1359-E1BC-FACE-6CC21E85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28905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9698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03717" y="1988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Estrutura dos dados</a:t>
            </a: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D135DB06-3CEA-1590-9F12-ECFD3E7B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767" y="923572"/>
            <a:ext cx="272046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6051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03717" y="1988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Tabelas</a:t>
            </a: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D135DB06-3CEA-1590-9F12-ECFD3E7B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767" y="923572"/>
            <a:ext cx="2720466" cy="4114800"/>
          </a:xfrm>
          <a:prstGeom prst="rect">
            <a:avLst/>
          </a:prstGeom>
        </p:spPr>
      </p:pic>
      <p:sp>
        <p:nvSpPr>
          <p:cNvPr id="3" name="Chave Direita 2">
            <a:extLst>
              <a:ext uri="{FF2B5EF4-FFF2-40B4-BE49-F238E27FC236}">
                <a16:creationId xmlns:a16="http://schemas.microsoft.com/office/drawing/2014/main" id="{49A48725-A555-A4FF-87BC-5DF6BF835E5D}"/>
              </a:ext>
            </a:extLst>
          </p:cNvPr>
          <p:cNvSpPr/>
          <p:nvPr/>
        </p:nvSpPr>
        <p:spPr>
          <a:xfrm>
            <a:off x="6076597" y="917222"/>
            <a:ext cx="564444" cy="40922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5D56AB6-0A0E-5ABD-86AC-73CF9A1889A3}"/>
              </a:ext>
            </a:extLst>
          </p:cNvPr>
          <p:cNvSpPr txBox="1"/>
          <p:nvPr/>
        </p:nvSpPr>
        <p:spPr>
          <a:xfrm>
            <a:off x="6750402" y="2823985"/>
            <a:ext cx="1904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Tabela "People"</a:t>
            </a:r>
          </a:p>
        </p:txBody>
      </p:sp>
    </p:spTree>
    <p:extLst>
      <p:ext uri="{BB962C8B-B14F-4D97-AF65-F5344CB8AC3E}">
        <p14:creationId xmlns:p14="http://schemas.microsoft.com/office/powerpoint/2010/main" val="232341211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03717" y="1988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Itens</a:t>
            </a: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D135DB06-3CEA-1590-9F12-ECFD3E7B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600" y="831850"/>
            <a:ext cx="2720466" cy="41148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5D56AB6-0A0E-5ABD-86AC-73CF9A1889A3}"/>
              </a:ext>
            </a:extLst>
          </p:cNvPr>
          <p:cNvSpPr txBox="1"/>
          <p:nvPr/>
        </p:nvSpPr>
        <p:spPr>
          <a:xfrm>
            <a:off x="6566958" y="2577041"/>
            <a:ext cx="1904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Itens da tabela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0E8851C7-1426-D957-EBAC-C8EAF482198F}"/>
              </a:ext>
            </a:extLst>
          </p:cNvPr>
          <p:cNvSpPr/>
          <p:nvPr/>
        </p:nvSpPr>
        <p:spPr>
          <a:xfrm>
            <a:off x="4639027" y="899583"/>
            <a:ext cx="416277" cy="8043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67485D35-154F-815D-E884-B57C0824D715}"/>
              </a:ext>
            </a:extLst>
          </p:cNvPr>
          <p:cNvSpPr/>
          <p:nvPr/>
        </p:nvSpPr>
        <p:spPr>
          <a:xfrm>
            <a:off x="4718402" y="1763889"/>
            <a:ext cx="1298222" cy="14463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have Direita 10">
            <a:extLst>
              <a:ext uri="{FF2B5EF4-FFF2-40B4-BE49-F238E27FC236}">
                <a16:creationId xmlns:a16="http://schemas.microsoft.com/office/drawing/2014/main" id="{707C1227-B251-C609-BAA5-98CAE4003AD3}"/>
              </a:ext>
            </a:extLst>
          </p:cNvPr>
          <p:cNvSpPr/>
          <p:nvPr/>
        </p:nvSpPr>
        <p:spPr>
          <a:xfrm>
            <a:off x="4859514" y="3280833"/>
            <a:ext cx="1545166" cy="15874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5358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03717" y="1988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Atributos</a:t>
            </a: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D135DB06-3CEA-1590-9F12-ECFD3E7B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600" y="796572"/>
            <a:ext cx="2720466" cy="41148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83A1016-6724-5BEC-B295-C10BE08237D3}"/>
              </a:ext>
            </a:extLst>
          </p:cNvPr>
          <p:cNvSpPr/>
          <p:nvPr/>
        </p:nvSpPr>
        <p:spPr>
          <a:xfrm>
            <a:off x="2557638" y="3393722"/>
            <a:ext cx="761999" cy="162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09E0BF19-C0BC-ED5A-0EF2-12C7FDBB2E3E}"/>
              </a:ext>
            </a:extLst>
          </p:cNvPr>
          <p:cNvSpPr/>
          <p:nvPr/>
        </p:nvSpPr>
        <p:spPr>
          <a:xfrm>
            <a:off x="2557638" y="3555999"/>
            <a:ext cx="761999" cy="162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AD5E6A05-CBD5-0C39-7B71-D2F0A46307F2}"/>
              </a:ext>
            </a:extLst>
          </p:cNvPr>
          <p:cNvSpPr/>
          <p:nvPr/>
        </p:nvSpPr>
        <p:spPr>
          <a:xfrm>
            <a:off x="2557638" y="3718278"/>
            <a:ext cx="761999" cy="162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39956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Resumindo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Tabelas: Coleção de dados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Item: Grupo de atributos identificável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Atributo: Dados existentes dentro de cada item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08630078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Página</a:t>
            </a:r>
            <a:r>
              <a:rPr lang="en-US" sz="2000" b="1" u="sng">
                <a:latin typeface="Calibri"/>
                <a:cs typeface="Calibri"/>
              </a:rPr>
              <a:t> do </a:t>
            </a:r>
            <a:r>
              <a:rPr lang="en-US" sz="2000" b="1" u="sng" err="1">
                <a:latin typeface="Calibri"/>
                <a:cs typeface="Calibri"/>
              </a:rPr>
              <a:t>produto</a:t>
            </a:r>
            <a:r>
              <a:rPr lang="en-US" sz="2000" b="1" u="sng">
                <a:latin typeface="Calibri"/>
                <a:cs typeface="Calibri"/>
              </a:rPr>
              <a:t> - https://aws.amazon.com/pt/dynamodb/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err="1">
                <a:latin typeface="Calibri"/>
                <a:cs typeface="Calibri"/>
              </a:rPr>
              <a:t>Documentação</a:t>
            </a:r>
            <a:r>
              <a:rPr lang="en-US" sz="2000" b="1" u="sng">
                <a:latin typeface="Calibri"/>
                <a:cs typeface="Calibri"/>
              </a:rPr>
              <a:t> - https://docs.aws.amazon.com/pt_br/amazondynamodb/latest/developerguide/Introduction.html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>
                <a:latin typeface="Calibri"/>
                <a:cs typeface="Calibri"/>
              </a:rPr>
              <a:t>DynamoDB – O </a:t>
            </a:r>
            <a:r>
              <a:rPr lang="en-US" sz="2000" b="1" u="sng" err="1">
                <a:latin typeface="Calibri"/>
                <a:cs typeface="Calibri"/>
              </a:rPr>
              <a:t>quê</a:t>
            </a:r>
            <a:r>
              <a:rPr lang="en-US" sz="2000" b="1" u="sng">
                <a:latin typeface="Calibri"/>
                <a:cs typeface="Calibri"/>
              </a:rPr>
              <a:t>, </a:t>
            </a:r>
            <a:r>
              <a:rPr lang="en-US" sz="2000" b="1" u="sng" err="1">
                <a:latin typeface="Calibri"/>
                <a:cs typeface="Calibri"/>
              </a:rPr>
              <a:t>por</a:t>
            </a:r>
            <a:r>
              <a:rPr lang="en-US" sz="2000" b="1" u="sng">
                <a:latin typeface="Calibri"/>
                <a:cs typeface="Calibri"/>
              </a:rPr>
              <a:t> que e </a:t>
            </a:r>
            <a:r>
              <a:rPr lang="en-US" sz="2000" b="1" u="sng" err="1">
                <a:latin typeface="Calibri"/>
                <a:cs typeface="Calibri"/>
              </a:rPr>
              <a:t>quando</a:t>
            </a:r>
            <a:r>
              <a:rPr lang="en-US" sz="2000" b="1" u="sng">
                <a:latin typeface="Calibri"/>
                <a:cs typeface="Calibri"/>
              </a:rPr>
              <a:t> usar - https://dev.to/oieduardorabelo/amazon-dynamodb-o-que-por-que-e-quando-usar-o-design-de-tabela-unica-com-dynamodb-ao9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7435953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535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chave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267;g109ffa863cd_0_356">
            <a:extLst>
              <a:ext uri="{FF2B5EF4-FFF2-40B4-BE49-F238E27FC236}">
                <a16:creationId xmlns:a16="http://schemas.microsoft.com/office/drawing/2014/main" id="{32985909-A1A4-FCF0-4620-A35B4224F266}"/>
              </a:ext>
            </a:extLst>
          </p:cNvPr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Pagamento</a:t>
            </a:r>
            <a:r>
              <a:rPr kumimoji="0" lang="en-US" sz="2400" i="0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conforme</a:t>
            </a:r>
            <a:r>
              <a:rPr kumimoji="0" lang="en-US" sz="2400" i="0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(Pay as you go)</a:t>
            </a:r>
            <a:endParaRPr kumimoji="0" lang="en-US" sz="2400" i="0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599269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Outros serviços de banco de dados</a:t>
            </a: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683391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 escolha do banco de dados correto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1161330" y="2572196"/>
            <a:ext cx="6719775" cy="59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  <a:defRPr/>
            </a:pPr>
            <a:r>
              <a:rPr lang="pt-BR" sz="2000" i="1">
                <a:latin typeface="Calibri"/>
                <a:cs typeface="Calibri"/>
              </a:rPr>
              <a:t>A necessidade de negócio escolhe o tipo de banco de dados</a:t>
            </a:r>
            <a:endParaRPr lang="pt-BR" i="1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69305815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DocumentDB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Banco de dados de documentos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Gerenciamento de conteúdo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Catálogos, perfis de usuário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Compatível com cargas de trabalho </a:t>
            </a:r>
            <a:r>
              <a:rPr lang="pt-BR" sz="2000" err="1">
                <a:latin typeface="Calibri"/>
                <a:cs typeface="Calibri"/>
              </a:rPr>
              <a:t>MongoDB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80317976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Neptune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Redes sociais, mecanismos de recomendação, detecção de fraude e gráficos de conhecimento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Banco de dados de grafos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79752776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QLDB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Quantum Ledger </a:t>
            </a:r>
            <a:r>
              <a:rPr lang="pt-BR" sz="2000" err="1">
                <a:latin typeface="Calibri"/>
                <a:cs typeface="Calibri"/>
              </a:rPr>
              <a:t>Database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Banco de dados serviço </a:t>
            </a:r>
            <a:r>
              <a:rPr lang="pt-BR" sz="2000" err="1">
                <a:latin typeface="Calibri"/>
                <a:cs typeface="Calibri"/>
              </a:rPr>
              <a:t>ledger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Imutabilidade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Indicado para históricos, registros digitais, transações financeiras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4618499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DynamoDB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Accelerator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Chamado também de DAX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Camada de cache nativa pra otimizar tempo de leitura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24034882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Elasticache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Camada de cache sobre bancos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Compatível com Redis e </a:t>
            </a:r>
            <a:r>
              <a:rPr lang="pt-BR" sz="2000" err="1">
                <a:latin typeface="Calibri"/>
                <a:cs typeface="Calibri"/>
              </a:rPr>
              <a:t>Memcached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68309412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DAX - https://aws.amazon.com/pt/dynamodb/dax/</a:t>
            </a:r>
            <a:endParaRPr lang="pt-BR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err="1">
                <a:latin typeface="Calibri"/>
                <a:cs typeface="Calibri"/>
              </a:rPr>
              <a:t>Elasticache</a:t>
            </a:r>
            <a:r>
              <a:rPr lang="en-US" sz="2000" b="1" u="sng">
                <a:latin typeface="Calibri"/>
                <a:cs typeface="Calibri"/>
              </a:rPr>
              <a:t> https://aws.amazon.com/pt/elasticache/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err="1">
                <a:latin typeface="Calibri"/>
                <a:cs typeface="Calibri"/>
              </a:rPr>
              <a:t>DocumentDB</a:t>
            </a:r>
            <a:r>
              <a:rPr lang="en-US" sz="2000" b="1" u="sng">
                <a:latin typeface="Calibri"/>
                <a:cs typeface="Calibri"/>
              </a:rPr>
              <a:t> – https://aws.amazon.com/pt/documentdb/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>
                <a:latin typeface="Calibri"/>
                <a:cs typeface="Calibri"/>
              </a:rPr>
              <a:t>Neptune - https://aws.amazon.com/pt/neptune/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>
                <a:latin typeface="Calibri"/>
                <a:cs typeface="Calibri"/>
              </a:rPr>
              <a:t>QLDB - https://aws.amazon.com/pt/qldb/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980133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200771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Big Data com Amazon Redshift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172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Cloud Computing é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B54F0358-F40D-1C05-BF9D-67274D5ECB43}"/>
              </a:ext>
            </a:extLst>
          </p:cNvPr>
          <p:cNvSpPr txBox="1"/>
          <p:nvPr/>
        </p:nvSpPr>
        <p:spPr>
          <a:xfrm>
            <a:off x="628063" y="1481013"/>
            <a:ext cx="7823414" cy="123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A computação em nuvem é a entrega de recursos de TI sob demanda por meio da Internet com definição de preço de pagamento conforme o uso.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4098" name="Picture 2" descr="Soluções de AWS | Inicie sua estratégia de AWS | SoftwareONE">
            <a:extLst>
              <a:ext uri="{FF2B5EF4-FFF2-40B4-BE49-F238E27FC236}">
                <a16:creationId xmlns:a16="http://schemas.microsoft.com/office/drawing/2014/main" id="{BA3876C3-6F5E-8103-74EE-F1E43C8D5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037" y="2716306"/>
            <a:ext cx="2957910" cy="166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54821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Cada vez mais dados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8398390-BB30-259B-9A19-4869AFA1D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23" y="1321305"/>
            <a:ext cx="5417254" cy="375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4986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Nossas fontes de dados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C50CF69F-7229-91BF-04A5-CBE6B2552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233" y="1382679"/>
            <a:ext cx="3773311" cy="364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1769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Perguntas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C50CF69F-7229-91BF-04A5-CBE6B2552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233" y="1382679"/>
            <a:ext cx="3773311" cy="364108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CE8539-69CB-B034-1E23-386D39D3A8DF}"/>
              </a:ext>
            </a:extLst>
          </p:cNvPr>
          <p:cNvSpPr txBox="1"/>
          <p:nvPr/>
        </p:nvSpPr>
        <p:spPr>
          <a:xfrm>
            <a:off x="6612819" y="1621014"/>
            <a:ext cx="162454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Quantas vendas o aplicativo fez desde o início do lançamento?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E47DD13-CB71-850B-18EB-462D896E796A}"/>
              </a:ext>
            </a:extLst>
          </p:cNvPr>
          <p:cNvSpPr txBox="1"/>
          <p:nvPr/>
        </p:nvSpPr>
        <p:spPr>
          <a:xfrm>
            <a:off x="6615289" y="294992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Quantos usuários fizeram</a:t>
            </a:r>
          </a:p>
          <a:p>
            <a:r>
              <a:rPr lang="pt-BR"/>
              <a:t>cadastro na última hora ?</a:t>
            </a:r>
          </a:p>
        </p:txBody>
      </p:sp>
    </p:spTree>
    <p:extLst>
      <p:ext uri="{BB962C8B-B14F-4D97-AF65-F5344CB8AC3E}">
        <p14:creationId xmlns:p14="http://schemas.microsoft.com/office/powerpoint/2010/main" val="34178155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Em um contexto de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Velocidade de geração de dados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Variedade de fontes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E quando os dados precisam responder com inteligência de negócio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00763299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Redshift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Serviço de Data </a:t>
            </a:r>
            <a:r>
              <a:rPr lang="pt-BR" sz="2000" err="1">
                <a:latin typeface="Calibri"/>
                <a:cs typeface="Calibri"/>
              </a:rPr>
              <a:t>warehouse</a:t>
            </a:r>
            <a:r>
              <a:rPr lang="pt-BR" sz="2000">
                <a:latin typeface="Calibri"/>
                <a:cs typeface="Calibri"/>
              </a:rPr>
              <a:t> para análise de Big Data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Oferece coletar informações de muitas fontes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Projeta relações e tendências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Usando </a:t>
            </a:r>
            <a:r>
              <a:rPr lang="pt-BR" sz="2000" err="1">
                <a:latin typeface="Calibri"/>
                <a:cs typeface="Calibri"/>
              </a:rPr>
              <a:t>Redshift</a:t>
            </a:r>
            <a:r>
              <a:rPr lang="pt-BR" sz="2000">
                <a:latin typeface="Calibri"/>
                <a:cs typeface="Calibri"/>
              </a:rPr>
              <a:t> Spectrum é possível rodar comandos SQL em cima de todas as fontes de dados agrupadas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81332857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Página</a:t>
            </a:r>
            <a:r>
              <a:rPr lang="en-US" sz="2000" b="1" u="sng">
                <a:latin typeface="Calibri"/>
                <a:cs typeface="Calibri"/>
              </a:rPr>
              <a:t> do </a:t>
            </a:r>
            <a:r>
              <a:rPr lang="en-US" sz="2000" b="1" u="sng" err="1">
                <a:latin typeface="Calibri"/>
                <a:cs typeface="Calibri"/>
              </a:rPr>
              <a:t>produto</a:t>
            </a:r>
            <a:r>
              <a:rPr lang="en-US" sz="2000" b="1" u="sng">
                <a:latin typeface="Calibri"/>
                <a:cs typeface="Calibri"/>
              </a:rPr>
              <a:t> - https://aws.amazon.com/pt/redshift/</a:t>
            </a:r>
            <a:endParaRPr lang="pt-BR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Documentação</a:t>
            </a:r>
            <a:r>
              <a:rPr lang="en-US" sz="2000" b="1" u="sng">
                <a:latin typeface="Calibri"/>
                <a:cs typeface="Calibri"/>
              </a:rPr>
              <a:t> - https://docs.aws.amazon.com/pt_br/redshift/latest/gsg/getting-started.html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1922231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597482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SzPts val="3200"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Segurança na nuvem com AWS</a:t>
            </a:r>
            <a:endParaRPr lang="pt-BR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362879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defRPr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e discutir os conceitos relativos a segurança na nuvem com AWS bem como também falar sobre os principais serviços e recursos relacionados.</a:t>
            </a:r>
            <a:endParaRPr lang="pt-BR"/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1994736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responsabilidade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compartilhada</a:t>
            </a:r>
            <a:endParaRPr lang="pt-BR" err="1"/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Gerenciamento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acessos</a:t>
            </a:r>
            <a:endParaRPr lang="en-US" sz="2400" b="0" i="0" u="none" strike="noStrike" kern="0" cap="none" spc="0" normalizeH="0" baseline="0" noProof="0" err="1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Criptografia</a:t>
            </a:r>
            <a:endParaRPr lang="en-US" sz="2400" b="0" i="0" u="none" strike="noStrike" kern="0" cap="none" spc="0" normalizeH="0" baseline="0" noProof="0" err="1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4694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https://www.ipm.com.br/blog/administracao-geral/historia-da-computacao-em-nuvem-como-surgiu-a-cloud-computing/</a:t>
            </a:r>
          </a:p>
          <a:p>
            <a:pPr marL="457200" lvl="1" indent="-381000">
              <a:spcBef>
                <a:spcPts val="1800"/>
              </a:spcBef>
              <a:buSzPts val="2400"/>
              <a:buFont typeface="Calibri"/>
              <a:buChar char="●"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https://aws.amazon.com/pt/what-is-cloud-computing/</a:t>
            </a:r>
          </a:p>
          <a:p>
            <a:pPr marL="457200" lvl="1" indent="-381000">
              <a:spcBef>
                <a:spcPts val="1800"/>
              </a:spcBef>
              <a:buSzPts val="2400"/>
              <a:buFont typeface="Calibri"/>
              <a:buChar char="●"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https://d0.awsstatic.com/whitepapers/aws-overview.pdf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0470343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AWS Organizations</a:t>
            </a:r>
            <a:endParaRPr lang="en-US"/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5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Conformidade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suporte</a:t>
            </a:r>
            <a:endParaRPr lang="en-US" err="1"/>
          </a:p>
        </p:txBody>
      </p:sp>
      <p:sp>
        <p:nvSpPr>
          <p:cNvPr id="6" name="Google Shape;185;p17">
            <a:extLst>
              <a:ext uri="{FF2B5EF4-FFF2-40B4-BE49-F238E27FC236}">
                <a16:creationId xmlns:a16="http://schemas.microsoft.com/office/drawing/2014/main" id="{695544FE-9BEF-9BEA-F6F7-F614790F27DB}"/>
              </a:ext>
            </a:extLst>
          </p:cNvPr>
          <p:cNvSpPr txBox="1"/>
          <p:nvPr/>
        </p:nvSpPr>
        <p:spPr>
          <a:xfrm>
            <a:off x="691691" y="380720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6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" name="Google Shape;184;p17">
            <a:extLst>
              <a:ext uri="{FF2B5EF4-FFF2-40B4-BE49-F238E27FC236}">
                <a16:creationId xmlns:a16="http://schemas.microsoft.com/office/drawing/2014/main" id="{61918AD3-FAB8-FF43-DC65-FAC96B0CEC1C}"/>
              </a:ext>
            </a:extLst>
          </p:cNvPr>
          <p:cNvSpPr/>
          <p:nvPr/>
        </p:nvSpPr>
        <p:spPr>
          <a:xfrm>
            <a:off x="2264433" y="381046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Serviços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adicionais</a:t>
            </a:r>
            <a:endParaRPr lang="en-US" sz="2400" b="0" i="0" u="none" strike="noStrike" kern="0" cap="none" spc="0" normalizeH="0" baseline="0" noProof="0" err="1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572741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8140951" cy="170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responsabilidade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compartilhada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484324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Quem é responsável pela segurança ?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80DA6ADD-D539-61DE-6A5B-F5E52955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057" y="2938372"/>
            <a:ext cx="1110651" cy="1110651"/>
          </a:xfrm>
          <a:prstGeom prst="rect">
            <a:avLst/>
          </a:prstGeom>
        </p:spPr>
      </p:pic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02C849F9-E92F-8754-A255-49756BD000AE}"/>
              </a:ext>
            </a:extLst>
          </p:cNvPr>
          <p:cNvSpPr/>
          <p:nvPr/>
        </p:nvSpPr>
        <p:spPr>
          <a:xfrm>
            <a:off x="3903852" y="1494779"/>
            <a:ext cx="3375084" cy="132631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Você ou a AWS ?</a:t>
            </a:r>
          </a:p>
        </p:txBody>
      </p:sp>
    </p:spTree>
    <p:extLst>
      <p:ext uri="{BB962C8B-B14F-4D97-AF65-F5344CB8AC3E}">
        <p14:creationId xmlns:p14="http://schemas.microsoft.com/office/powerpoint/2010/main" val="292024051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</a:t>
            </a:r>
            <a:endParaRPr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ACB11183-949C-B6F1-57F1-6A1B6D982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95" b="4630"/>
          <a:stretch/>
        </p:blipFill>
        <p:spPr>
          <a:xfrm>
            <a:off x="2416967" y="1578599"/>
            <a:ext cx="4315152" cy="260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3262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compartilhada</a:t>
            </a:r>
            <a:endParaRPr lang="en-US" sz="4000" b="1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97" y="2039922"/>
            <a:ext cx="6383866" cy="24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75393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Analogia</a:t>
            </a:r>
            <a:endParaRPr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4" name="Imagem 4" descr="Prédio em construção&#10;&#10;Descrição gerada automaticamente">
            <a:extLst>
              <a:ext uri="{FF2B5EF4-FFF2-40B4-BE49-F238E27FC236}">
                <a16:creationId xmlns:a16="http://schemas.microsoft.com/office/drawing/2014/main" id="{613D22A5-38F1-826A-0DE4-0FB35DD12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178" y="1480961"/>
            <a:ext cx="4415366" cy="295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539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Analogia</a:t>
            </a:r>
            <a:endParaRPr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6" name="Imagem 6" descr="Vista de uma cidade com prédios altos ao fundo&#10;&#10;Descrição gerada automaticamente">
            <a:extLst>
              <a:ext uri="{FF2B5EF4-FFF2-40B4-BE49-F238E27FC236}">
                <a16:creationId xmlns:a16="http://schemas.microsoft.com/office/drawing/2014/main" id="{D3773F5B-9953-8CCF-CDAC-A7DB43A0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134" y="697795"/>
            <a:ext cx="2057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214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compartilhada</a:t>
            </a:r>
            <a:endParaRPr lang="en-US" sz="4000" b="1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177" y="2010985"/>
            <a:ext cx="6383866" cy="241269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394F17A-9D09-AA2D-5A43-2D2BE4C025D1}"/>
              </a:ext>
            </a:extLst>
          </p:cNvPr>
          <p:cNvSpPr txBox="1"/>
          <p:nvPr/>
        </p:nvSpPr>
        <p:spPr>
          <a:xfrm>
            <a:off x="79374" y="2254250"/>
            <a:ext cx="21695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rgbClr val="040A24"/>
                </a:solidFill>
                <a:latin typeface="Calibri"/>
                <a:cs typeface="Calibri"/>
              </a:rPr>
              <a:t>"Segurança na nuvem"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B52C31-02E0-57E3-09E5-32C820480779}"/>
              </a:ext>
            </a:extLst>
          </p:cNvPr>
          <p:cNvSpPr txBox="1"/>
          <p:nvPr/>
        </p:nvSpPr>
        <p:spPr>
          <a:xfrm>
            <a:off x="79375" y="3580694"/>
            <a:ext cx="211313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rgbClr val="040A24"/>
                </a:solidFill>
                <a:latin typeface="Calibri"/>
                <a:cs typeface="Calibri"/>
              </a:rPr>
              <a:t>"Segurança da nuvem"</a:t>
            </a:r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98C386B5-BE84-64AD-EB4D-BB0E1C7DEDEB}"/>
              </a:ext>
            </a:extLst>
          </p:cNvPr>
          <p:cNvSpPr/>
          <p:nvPr/>
        </p:nvSpPr>
        <p:spPr>
          <a:xfrm>
            <a:off x="714375" y="3915833"/>
            <a:ext cx="973666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E380F0E-0D35-11B8-4519-69F4084F0538}"/>
              </a:ext>
            </a:extLst>
          </p:cNvPr>
          <p:cNvSpPr/>
          <p:nvPr/>
        </p:nvSpPr>
        <p:spPr>
          <a:xfrm>
            <a:off x="714375" y="2575277"/>
            <a:ext cx="973666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46956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</a:t>
            </a:r>
            <a:endParaRPr lang="en-US" sz="4000" b="1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4A2F99DC-9613-09E2-8CE6-84C6653E5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22" y="1376578"/>
            <a:ext cx="6031088" cy="312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5500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Segurança da nuvem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Responsável: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Segurança física dos data centers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Infraestrutura de hardware e software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Infraestrutura de rede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Infraestrutura de virtualização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11578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945428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Segurança na nuvem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Responsável: Cliente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Controle total sobre o conteúdo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Controle de acesso e permissões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Patches de segurança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Muda conforme o serviço utilizado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27859478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https://aws.amazon.com/pt/compliance/shared-responsibility-model/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https://www.youtube.com/watch?v=Hg_N2SpJYqM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877827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20774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Criptografia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529950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O que é Criptografia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304329" y="2273179"/>
            <a:ext cx="4950123" cy="11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  <a:defRPr/>
            </a:pPr>
            <a:r>
              <a:rPr lang="pt-BR" sz="2000">
                <a:latin typeface="Calibri"/>
                <a:cs typeface="Calibri"/>
              </a:rPr>
              <a:t>Criptografia é a prática de proteger informações por meio do uso de algoritmos codificados, </a:t>
            </a:r>
            <a:r>
              <a:rPr lang="pt-BR" sz="2000" i="1" err="1">
                <a:latin typeface="Calibri"/>
                <a:cs typeface="Calibri"/>
              </a:rPr>
              <a:t>hashes</a:t>
            </a:r>
            <a:r>
              <a:rPr lang="pt-BR" sz="2000" i="1">
                <a:latin typeface="Calibri"/>
                <a:cs typeface="Calibri"/>
              </a:rPr>
              <a:t> </a:t>
            </a:r>
            <a:r>
              <a:rPr lang="pt-BR" sz="2000">
                <a:latin typeface="Calibri"/>
                <a:cs typeface="Calibri"/>
              </a:rPr>
              <a:t>e assinaturas.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E9F152BA-3B94-779A-6062-40FE1F488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751" y="2299888"/>
            <a:ext cx="2702954" cy="113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9855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Informações que queremos proteger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Repouso: Dados em um volume EBS, em </a:t>
            </a:r>
            <a:r>
              <a:rPr lang="pt-BR" sz="2000" i="1" err="1">
                <a:latin typeface="Calibri"/>
                <a:cs typeface="Calibri"/>
              </a:rPr>
              <a:t>buckets</a:t>
            </a:r>
            <a:r>
              <a:rPr lang="pt-BR" sz="2000" i="1">
                <a:latin typeface="Calibri"/>
                <a:cs typeface="Calibri"/>
              </a:rPr>
              <a:t> </a:t>
            </a:r>
            <a:r>
              <a:rPr lang="pt-BR" sz="2000">
                <a:latin typeface="Calibri"/>
                <a:cs typeface="Calibri"/>
              </a:rPr>
              <a:t>S3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Trânsito: Dados que estão sendo enviados de uma origem para um destino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83297679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Key Management Service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KMS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Gerenciado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Gestão e controle de chaves criptográficas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Controle de acesso e autorização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3B8954A0-3C8D-1467-BE0B-604735004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293" y="1945811"/>
            <a:ext cx="2179750" cy="19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616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086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Criptografia em repouso com KMS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335CAFB8-56AC-4D1C-3883-7D4BCD29B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93415"/>
            <a:ext cx="7299101" cy="280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26840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086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Criptografia em repouso com KMS</a:t>
            </a: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9FD42795-CC82-1F2C-F08D-B2A9D2D31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46" y="1820971"/>
            <a:ext cx="7146164" cy="27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9900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81825" y="832764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Criptografia em trânsito com KMS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D12B4B9D-C16E-E82C-4D72-71A7BCB9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8" y="1966659"/>
            <a:ext cx="7878650" cy="25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88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uma visão geral do exame de certificação </a:t>
            </a:r>
            <a:r>
              <a:rPr lang="pt-BR" sz="2400">
                <a:solidFill>
                  <a:srgbClr val="040A24"/>
                </a:solidFill>
                <a:latin typeface="Calibri"/>
                <a:cs typeface="Calibri"/>
              </a:rPr>
              <a:t>AWS </a:t>
            </a:r>
            <a:r>
              <a:rPr lang="pt-BR" sz="2400" err="1">
                <a:solidFill>
                  <a:srgbClr val="040A24"/>
                </a:solidFill>
                <a:latin typeface="Calibri"/>
                <a:cs typeface="Calibri"/>
              </a:rPr>
              <a:t>Certified</a:t>
            </a:r>
            <a:r>
              <a:rPr lang="pt-BR" sz="2400">
                <a:solidFill>
                  <a:srgbClr val="040A24"/>
                </a:solidFill>
                <a:latin typeface="Calibri"/>
                <a:cs typeface="Calibri"/>
              </a:rPr>
              <a:t> Cloud </a:t>
            </a:r>
            <a:r>
              <a:rPr lang="pt-BR" sz="2400" err="1">
                <a:solidFill>
                  <a:srgbClr val="040A24"/>
                </a:solidFill>
                <a:latin typeface="Calibri"/>
                <a:cs typeface="Calibri"/>
              </a:rPr>
              <a:t>Practitioner</a:t>
            </a:r>
            <a:endParaRPr lang="pt-BR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 de Cloud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Computing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2072391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https://aws.amazon.com/pt/what-is/cryptography/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https://aws.amazon.com/pt/kms/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https://aws.amazon.com/pt/kms/features/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2727610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805968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Gerenciamento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acessos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506686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81825" y="832764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Precisamos falar sobre acessos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B09B528F-CF87-FE23-4A60-888B2F3A0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7" y="2060339"/>
            <a:ext cx="1848352" cy="184835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BD489C6-6B08-0424-25D8-BDCAE8C33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041" y="2402010"/>
            <a:ext cx="1399156" cy="139163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FCCCF1F-F53B-A73D-4C63-DC02F9208376}"/>
              </a:ext>
            </a:extLst>
          </p:cNvPr>
          <p:cNvSpPr/>
          <p:nvPr/>
        </p:nvSpPr>
        <p:spPr>
          <a:xfrm>
            <a:off x="2689905" y="2571404"/>
            <a:ext cx="867103" cy="1143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1DACB7EE-3C99-8285-ABC5-128F16F31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249" y="2211320"/>
            <a:ext cx="2743200" cy="169842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A83444F-80CD-0DAA-2F27-EA2DAD8F450F}"/>
              </a:ext>
            </a:extLst>
          </p:cNvPr>
          <p:cNvSpPr/>
          <p:nvPr/>
        </p:nvSpPr>
        <p:spPr>
          <a:xfrm>
            <a:off x="5457167" y="2593963"/>
            <a:ext cx="867103" cy="1143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180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É necessário entender que</a:t>
            </a:r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706CC092-EE52-F04B-0541-376296BC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642" y="2100090"/>
            <a:ext cx="5114596" cy="18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120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81825" y="832764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Identity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and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Access Management</a:t>
            </a: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458770-A5F2-B023-86A6-1EAE791DA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80" y="1931272"/>
            <a:ext cx="6721140" cy="28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6446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IAM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,Sans-Serif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Serviço disponibilizado gratuitamente</a:t>
            </a:r>
            <a:endParaRPr lang="en-US" sz="200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Gerenciamento de acessos e identidades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6036031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Recursos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Criação de Usuários, grupos, políticas e roles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Ativação de MFA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Definir políticas de senha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Suporte a federação</a:t>
            </a:r>
          </a:p>
        </p:txBody>
      </p:sp>
    </p:spTree>
    <p:extLst>
      <p:ext uri="{BB962C8B-B14F-4D97-AF65-F5344CB8AC3E}">
        <p14:creationId xmlns:p14="http://schemas.microsoft.com/office/powerpoint/2010/main" val="756204226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Usuários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78303" y="188734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Representa uma identidade criada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Pode ser uma pessoa ou aplicação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Composto por nomes e credenciais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Conceito do privilégio mínimo</a:t>
            </a:r>
          </a:p>
        </p:txBody>
      </p:sp>
    </p:spTree>
    <p:extLst>
      <p:ext uri="{BB962C8B-B14F-4D97-AF65-F5344CB8AC3E}">
        <p14:creationId xmlns:p14="http://schemas.microsoft.com/office/powerpoint/2010/main" val="258740338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Tudo começa com usuário root</a:t>
            </a:r>
          </a:p>
        </p:txBody>
      </p:sp>
      <p:pic>
        <p:nvPicPr>
          <p:cNvPr id="2" name="Picture 2" descr="Shape, arrow&#10;&#10;Description automatically generated">
            <a:extLst>
              <a:ext uri="{FF2B5EF4-FFF2-40B4-BE49-F238E27FC236}">
                <a16:creationId xmlns:a16="http://schemas.microsoft.com/office/drawing/2014/main" id="{62B0A888-5307-E63B-3C6C-7B177387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34" y="2001499"/>
            <a:ext cx="7134726" cy="187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92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38" name="Picture 14" descr="Certificações e Conformidades Data Center reforçam qualidade do serviço">
            <a:extLst>
              <a:ext uri="{FF2B5EF4-FFF2-40B4-BE49-F238E27FC236}">
                <a16:creationId xmlns:a16="http://schemas.microsoft.com/office/drawing/2014/main" id="{9CA02BB8-3736-0444-2BEF-FBBA5C04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34" y="1781736"/>
            <a:ext cx="4321249" cy="288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Troque despesas iniciais por despesas variáveis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6534062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Recomendações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Não utilize o usuário root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MFA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71F3684-CACE-0284-A8E1-95FC96BA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097" y="2022708"/>
            <a:ext cx="2743200" cy="15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9894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Grupos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AE355EC-D652-200F-FF75-BACDB51D4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597" y="742520"/>
            <a:ext cx="2743200" cy="3568223"/>
          </a:xfrm>
          <a:prstGeom prst="rect">
            <a:avLst/>
          </a:prstGeom>
        </p:spPr>
      </p:pic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F44EF5A9-50E4-87B8-F3EF-85D4442B92C5}"/>
              </a:ext>
            </a:extLst>
          </p:cNvPr>
          <p:cNvSpPr txBox="1"/>
          <p:nvPr/>
        </p:nvSpPr>
        <p:spPr>
          <a:xfrm>
            <a:off x="730941" y="1751988"/>
            <a:ext cx="3404127" cy="274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Conjunto de usuários IAM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Permite especificar várias permissões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Um usuário pode pertencer a vários grupos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Não podem ser aninhados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838389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Políticas IAM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Criadas e anexadas as identidades IAM ou a recursos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É um objeto que define as permissões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São armazenadas na AWS como documentos JSON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Alto nível de granularidade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584318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01C9938A-AEC3-FDD2-1207-20354415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730" y="1700949"/>
            <a:ext cx="5540541" cy="21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2075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Roles</a:t>
            </a:r>
            <a:endParaRPr lang="en-US"/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8461" y="1503837"/>
            <a:ext cx="5103589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Pode ser entendido como uma função, "um chapéu"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Identidade IAM com permissões específicas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Semelhante ao usuário, porém é uma identidade que pode ser assumida por vários usuários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Usuários, aplicativos ou serviços podem utilizar roles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  <p:pic>
        <p:nvPicPr>
          <p:cNvPr id="3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B76BE7DA-D39F-EB47-4B9F-29D9AE1C5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340" y="2489887"/>
            <a:ext cx="2743200" cy="16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9337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C9439818-99F4-99FE-0E91-3B30598D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96" y="1633422"/>
            <a:ext cx="5307430" cy="253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68203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26D186A-5DFD-5049-FD7C-88BD5157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123" y="786535"/>
            <a:ext cx="5157035" cy="39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15791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Página</a:t>
            </a:r>
            <a:r>
              <a:rPr lang="en-US" sz="2000" b="1" u="sng">
                <a:latin typeface="Calibri"/>
                <a:cs typeface="Calibri"/>
              </a:rPr>
              <a:t> do </a:t>
            </a:r>
            <a:r>
              <a:rPr lang="en-US" sz="2000" b="1" u="sng" err="1">
                <a:latin typeface="Calibri"/>
                <a:cs typeface="Calibri"/>
              </a:rPr>
              <a:t>produto</a:t>
            </a:r>
            <a:r>
              <a:rPr lang="en-US" sz="2000" b="1" u="sng">
                <a:latin typeface="Calibri"/>
                <a:cs typeface="Calibri"/>
              </a:rPr>
              <a:t> - https://aws.amazon.com/pt/iam/</a:t>
            </a:r>
            <a:endParaRPr lang="pt-BR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https://docs.aws.amazon.com/pt_br/IAM/latest/UserGuide/id_root-user.html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https://docs.aws.amazon.com/pt_br/IAM/latest/UserGuide/id_users.html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Como </a:t>
            </a:r>
            <a:r>
              <a:rPr lang="en-US" sz="2000" b="1" u="sng" err="1">
                <a:latin typeface="Calibri"/>
                <a:cs typeface="Calibri"/>
              </a:rPr>
              <a:t>funciona</a:t>
            </a:r>
            <a:r>
              <a:rPr lang="en-US" sz="2000" b="1" u="sng">
                <a:latin typeface="Calibri"/>
                <a:cs typeface="Calibri"/>
              </a:rPr>
              <a:t> o IAM - https://www.youtube.com/watch?v=m9O8FwYnduA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6148819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https://docs.aws.amazon.com/pt_br/IAM/latest/UserGuide/id_groups.html</a:t>
            </a:r>
            <a:endParaRPr lang="en-US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https://docs.aws.amazon.com/pt_br/IAM/latest/UserGuide/access_policies.html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https://docs.aws.amazon.com/pt_br/IAM/latest/UserGuide/id_roles.html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4534472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058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Pare de tentar adivinhar a capacidade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7170" name="Picture 2" descr="Hospedagem Cloud - Tudo sobre Hospedagem de Sites">
            <a:extLst>
              <a:ext uri="{FF2B5EF4-FFF2-40B4-BE49-F238E27FC236}">
                <a16:creationId xmlns:a16="http://schemas.microsoft.com/office/drawing/2014/main" id="{FE43BFA6-D4E4-4B61-1665-5C61CA4F1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18" y="2388535"/>
            <a:ext cx="3776382" cy="141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775433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AWS Organizations</a:t>
            </a:r>
            <a:endParaRPr lang="en-US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65801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Tudo começa com uma conta AWS</a:t>
            </a:r>
            <a:endParaRPr lang="en-US"/>
          </a:p>
        </p:txBody>
      </p:sp>
      <p:pic>
        <p:nvPicPr>
          <p:cNvPr id="5" name="Imagem 5" descr="Forma, Seta&#10;&#10;Descrição gerada automaticamente">
            <a:extLst>
              <a:ext uri="{FF2B5EF4-FFF2-40B4-BE49-F238E27FC236}">
                <a16:creationId xmlns:a16="http://schemas.microsoft.com/office/drawing/2014/main" id="{C13EE84C-01DC-F9B6-ECD7-98712FDE5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647" y="2077441"/>
            <a:ext cx="4948706" cy="16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7620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99156" y="3417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Mais e mais usuários</a:t>
            </a:r>
          </a:p>
        </p:txBody>
      </p:sp>
      <p:pic>
        <p:nvPicPr>
          <p:cNvPr id="2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ACCEDCF8-16B4-C4E1-170B-AFE0836EE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26" y="907967"/>
            <a:ext cx="4473797" cy="42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27067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Problemas que podem surgir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Dificuldade em gerenciar custos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Soft e hard </a:t>
            </a:r>
            <a:r>
              <a:rPr lang="pt-BR" sz="2000" err="1">
                <a:latin typeface="Calibri"/>
                <a:cs typeface="Calibri"/>
              </a:rPr>
              <a:t>limits</a:t>
            </a:r>
            <a:r>
              <a:rPr lang="pt-BR" sz="2000">
                <a:latin typeface="Calibri"/>
                <a:cs typeface="Calibri"/>
              </a:rPr>
              <a:t>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540722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99156" y="3417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Separando contas</a:t>
            </a:r>
          </a:p>
        </p:txBody>
      </p:sp>
      <p:pic>
        <p:nvPicPr>
          <p:cNvPr id="5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C9FD3BF9-5D33-9CE8-3E22-EBC843E8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505" y="981833"/>
            <a:ext cx="6727601" cy="40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4937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Tá quase legal!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Dificuldade em gerenciar custos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strike="sngStrike">
                <a:latin typeface="Calibri"/>
                <a:cs typeface="Calibri"/>
              </a:rPr>
              <a:t>Soft e hard </a:t>
            </a:r>
            <a:r>
              <a:rPr lang="pt-BR" sz="2000" strike="sngStrike" err="1">
                <a:latin typeface="Calibri"/>
                <a:cs typeface="Calibri"/>
              </a:rPr>
              <a:t>limits</a:t>
            </a:r>
            <a:r>
              <a:rPr lang="pt-BR" sz="2000" strike="sngStrike">
                <a:latin typeface="Calibri"/>
                <a:cs typeface="Calibri"/>
              </a:rPr>
              <a:t>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9082889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99156" y="253215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Organizations</a:t>
            </a:r>
          </a:p>
        </p:txBody>
      </p:sp>
      <p:pic>
        <p:nvPicPr>
          <p:cNvPr id="3" name="Imagem 4" descr="Diagrama, Esquemático&#10;&#10;Descrição gerada automaticamente">
            <a:extLst>
              <a:ext uri="{FF2B5EF4-FFF2-40B4-BE49-F238E27FC236}">
                <a16:creationId xmlns:a16="http://schemas.microsoft.com/office/drawing/2014/main" id="{A68BF0BF-82F8-56E1-A3FA-309F3C430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119" y="1007095"/>
            <a:ext cx="5198232" cy="38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9854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Organizations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Serviço gratuito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Gerenciamento centralizado de contas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Faturamento Consolidado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Agrupamento hierárquicos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Possibilita utilizar políticas de controle de serviço (SCPs)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670160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https://docs.aws.amazon.com/pt_br/organizations/latest/userguide/orgs_introduction.html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https://www.youtube.com/watch?v=DkasgrLCKAk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496826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041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Beneficie-se de enormes economias de escala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8194" name="Picture 2" descr="Comprar com desconto em Gramado - Gramado Sua Viagem">
            <a:extLst>
              <a:ext uri="{FF2B5EF4-FFF2-40B4-BE49-F238E27FC236}">
                <a16:creationId xmlns:a16="http://schemas.microsoft.com/office/drawing/2014/main" id="{20600B82-029D-A44D-7252-2B685C6F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36" y="2021198"/>
            <a:ext cx="3159092" cy="21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390362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Conformidade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suporte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1998539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10998" y="100781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Seu negócio pode passar por uma auditoria</a:t>
            </a:r>
            <a:endParaRPr lang="en-US"/>
          </a:p>
          <a:p>
            <a:pPr>
              <a:lnSpc>
                <a:spcPct val="114999"/>
              </a:lnSpc>
              <a:defRPr/>
            </a:pP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FA82D83-3224-0EB8-BDE5-E336D7F85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349" y="1859956"/>
            <a:ext cx="3991303" cy="29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2089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10998" y="100781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Para cada área, existe uma regulação</a:t>
            </a:r>
          </a:p>
        </p:txBody>
      </p:sp>
      <p:pic>
        <p:nvPicPr>
          <p:cNvPr id="2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448B53-5D39-F179-DA11-F867A8763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7" y="2236076"/>
            <a:ext cx="3045372" cy="1650124"/>
          </a:xfrm>
          <a:prstGeom prst="rect">
            <a:avLst/>
          </a:prstGeom>
        </p:spPr>
      </p:pic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7C49DE4-7DA4-33ED-5582-2829ECF94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176" y="1669174"/>
            <a:ext cx="2743200" cy="1371600"/>
          </a:xfrm>
          <a:prstGeom prst="rect">
            <a:avLst/>
          </a:prstGeom>
        </p:spPr>
      </p:pic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DE79F2FE-B850-278D-0E8B-040BF87AA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689" y="3097268"/>
            <a:ext cx="1905000" cy="1905000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BB436F7E-CE38-DA39-0477-25C32204B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590" y="2906876"/>
            <a:ext cx="2040321" cy="13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09273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Quem é responsável pela conformidade?</a:t>
            </a:r>
          </a:p>
        </p:txBody>
      </p:sp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02C849F9-E92F-8754-A255-49756BD000AE}"/>
              </a:ext>
            </a:extLst>
          </p:cNvPr>
          <p:cNvSpPr/>
          <p:nvPr/>
        </p:nvSpPr>
        <p:spPr>
          <a:xfrm>
            <a:off x="4304559" y="1829796"/>
            <a:ext cx="3375084" cy="132631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Você ou a AWS ?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8596C4A-D0A5-B367-BA6F-FE29005DC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15595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6822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</a:t>
            </a:r>
            <a:endParaRPr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ACB11183-949C-B6F1-57F1-6A1B6D982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95" b="4630"/>
          <a:stretch/>
        </p:blipFill>
        <p:spPr>
          <a:xfrm>
            <a:off x="2416967" y="1578599"/>
            <a:ext cx="4315152" cy="260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78598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Conformidade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é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responsabilidade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compartilhada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!</a:t>
            </a:r>
            <a:endParaRPr lang="en-US" sz="32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97" y="2039922"/>
            <a:ext cx="6383866" cy="24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81991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10998" y="100781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Artifact</a:t>
            </a:r>
          </a:p>
        </p:txBody>
      </p:sp>
      <p:pic>
        <p:nvPicPr>
          <p:cNvPr id="3" name="Picture 6" descr="Word&#10;&#10;Description automatically generated">
            <a:extLst>
              <a:ext uri="{FF2B5EF4-FFF2-40B4-BE49-F238E27FC236}">
                <a16:creationId xmlns:a16="http://schemas.microsoft.com/office/drawing/2014/main" id="{3DB222E1-8354-DCEB-4B51-425D45CD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193" y="1846536"/>
            <a:ext cx="579776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248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Artifact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Artifact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Agreements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Artifact</a:t>
            </a:r>
            <a:r>
              <a:rPr lang="pt-BR" sz="2000">
                <a:latin typeface="Calibri"/>
                <a:cs typeface="Calibri"/>
              </a:rPr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2287937828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Página</a:t>
            </a:r>
            <a:r>
              <a:rPr lang="en-US" sz="2000" b="1" u="sng">
                <a:latin typeface="Calibri"/>
                <a:cs typeface="Calibri"/>
              </a:rPr>
              <a:t> de </a:t>
            </a:r>
            <a:r>
              <a:rPr lang="en-US" sz="2000" b="1" u="sng" err="1">
                <a:latin typeface="Calibri"/>
                <a:cs typeface="Calibri"/>
              </a:rPr>
              <a:t>Conformidade</a:t>
            </a:r>
            <a:r>
              <a:rPr lang="en-US" sz="2000" b="1" u="sng">
                <a:latin typeface="Calibri"/>
                <a:cs typeface="Calibri"/>
              </a:rPr>
              <a:t> - https://aws.amazon.com/pt/compliance/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Certificações que a AWS </a:t>
            </a:r>
            <a:r>
              <a:rPr lang="en-US" sz="2000" b="1" u="sng" err="1">
                <a:latin typeface="Calibri"/>
                <a:cs typeface="Calibri"/>
              </a:rPr>
              <a:t>está</a:t>
            </a:r>
            <a:r>
              <a:rPr lang="en-US" sz="2000" b="1" u="sng">
                <a:latin typeface="Calibri"/>
                <a:cs typeface="Calibri"/>
              </a:rPr>
              <a:t> </a:t>
            </a:r>
            <a:r>
              <a:rPr lang="en-US" sz="2000" b="1" u="sng" err="1">
                <a:latin typeface="Calibri"/>
                <a:cs typeface="Calibri"/>
              </a:rPr>
              <a:t>em</a:t>
            </a:r>
            <a:r>
              <a:rPr lang="en-US" sz="2000" b="1" u="sng">
                <a:latin typeface="Calibri"/>
                <a:cs typeface="Calibri"/>
              </a:rPr>
              <a:t> </a:t>
            </a:r>
            <a:r>
              <a:rPr lang="en-US" sz="2000" b="1" u="sng" err="1">
                <a:latin typeface="Calibri"/>
                <a:cs typeface="Calibri"/>
              </a:rPr>
              <a:t>conformidade</a:t>
            </a:r>
            <a:r>
              <a:rPr lang="en-US" sz="2000" b="1" u="sng">
                <a:latin typeface="Calibri"/>
                <a:cs typeface="Calibri"/>
              </a:rPr>
              <a:t> - https://aws.amazon.com/pt/compliance/programs/</a:t>
            </a:r>
            <a:endParaRPr lang="en-US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AWS Artifact - https://aws.amazon.com/artifact/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Centro de </a:t>
            </a:r>
            <a:r>
              <a:rPr lang="en-US" sz="2000" b="1" u="sng" err="1">
                <a:latin typeface="Calibri"/>
                <a:cs typeface="Calibri"/>
              </a:rPr>
              <a:t>Conformidade</a:t>
            </a:r>
            <a:r>
              <a:rPr lang="en-US" sz="2000" b="1" u="sng">
                <a:latin typeface="Calibri"/>
                <a:cs typeface="Calibri"/>
              </a:rPr>
              <a:t> - https://aws.amazon.com/compliance/customer-center/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Para que serve o AWS Artifact - https://www.youtube.com/watch?v=WXCBsZhPOyY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5262891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455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Aumente a velocidade e agilidade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9218" name="Picture 2" descr="Startup brasileira de comercialização de veículos deve receber aporte de  US$ 2 milhões - OverBR">
            <a:extLst>
              <a:ext uri="{FF2B5EF4-FFF2-40B4-BE49-F238E27FC236}">
                <a16:creationId xmlns:a16="http://schemas.microsoft.com/office/drawing/2014/main" id="{6446A503-F16E-FD05-2040-86D25B36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57" y="1979932"/>
            <a:ext cx="4196774" cy="218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13476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Serviços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adicionais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82997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WAF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31428" y="1233587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Web </a:t>
            </a:r>
            <a:r>
              <a:rPr lang="pt-BR" sz="2000" err="1">
                <a:latin typeface="Calibri"/>
                <a:cs typeface="Calibri"/>
              </a:rPr>
              <a:t>Application</a:t>
            </a:r>
            <a:r>
              <a:rPr lang="pt-BR" sz="2000">
                <a:latin typeface="Calibri"/>
                <a:cs typeface="Calibri"/>
              </a:rPr>
              <a:t> Firewall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Tráfego HTTP/HTTPS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Gerenciado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Protege aplicações web contra </a:t>
            </a:r>
            <a:r>
              <a:rPr lang="pt-BR" sz="2000" err="1">
                <a:latin typeface="Calibri"/>
                <a:cs typeface="Calibri"/>
              </a:rPr>
              <a:t>exploits</a:t>
            </a:r>
            <a:r>
              <a:rPr lang="pt-BR" sz="2000">
                <a:latin typeface="Calibri"/>
                <a:cs typeface="Calibri"/>
              </a:rPr>
              <a:t>, como: SQL </a:t>
            </a:r>
            <a:r>
              <a:rPr lang="pt-BR" sz="2000" err="1">
                <a:latin typeface="Calibri"/>
                <a:cs typeface="Calibri"/>
              </a:rPr>
              <a:t>Injection</a:t>
            </a:r>
            <a:r>
              <a:rPr lang="pt-BR" sz="2000">
                <a:latin typeface="Calibri"/>
                <a:cs typeface="Calibri"/>
              </a:rPr>
              <a:t>, Cross-site </a:t>
            </a:r>
            <a:r>
              <a:rPr lang="pt-BR" sz="2000" err="1">
                <a:latin typeface="Calibri"/>
                <a:cs typeface="Calibri"/>
              </a:rPr>
              <a:t>scripting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Regras default e customizadas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Integra nativo com serviços AWS como: ELB, EC2,API Gateway</a:t>
            </a:r>
          </a:p>
        </p:txBody>
      </p:sp>
    </p:spTree>
    <p:extLst>
      <p:ext uri="{BB962C8B-B14F-4D97-AF65-F5344CB8AC3E}">
        <p14:creationId xmlns:p14="http://schemas.microsoft.com/office/powerpoint/2010/main" val="399958315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WAF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86AC68A6-170F-5494-4DE3-97F44E6C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127186"/>
            <a:ext cx="3308350" cy="377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6908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Ataques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DDoS</a:t>
            </a:r>
            <a:endParaRPr lang="en-US" err="1"/>
          </a:p>
        </p:txBody>
      </p:sp>
      <p:pic>
        <p:nvPicPr>
          <p:cNvPr id="3" name="Picture 6" descr="Diagram&#10;&#10;Description automatically generated">
            <a:extLst>
              <a:ext uri="{FF2B5EF4-FFF2-40B4-BE49-F238E27FC236}">
                <a16:creationId xmlns:a16="http://schemas.microsoft.com/office/drawing/2014/main" id="{B67DEF57-8CB7-2012-0003-48FBF8985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848" y="1282599"/>
            <a:ext cx="5600700" cy="37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757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Shield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Serviço gerenciado de proteção contra </a:t>
            </a:r>
            <a:r>
              <a:rPr lang="pt-BR" sz="2000" err="1">
                <a:latin typeface="Calibri"/>
                <a:cs typeface="Calibri"/>
              </a:rPr>
              <a:t>DDoS</a:t>
            </a:r>
            <a:r>
              <a:rPr lang="pt-BR" sz="2000">
                <a:latin typeface="Calibri"/>
                <a:cs typeface="Calibri"/>
              </a:rPr>
              <a:t> para proteger aplicações que rodam na AWS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Categoria Standard e </a:t>
            </a:r>
            <a:r>
              <a:rPr lang="pt-BR" sz="2000" err="1">
                <a:latin typeface="Calibri"/>
                <a:cs typeface="Calibri"/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347381474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Shield Standard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Sem custo adicional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Proteção contra ataques </a:t>
            </a:r>
            <a:r>
              <a:rPr lang="pt-BR" sz="2000" err="1">
                <a:latin typeface="Calibri"/>
                <a:cs typeface="Calibri"/>
              </a:rPr>
              <a:t>DDoS</a:t>
            </a:r>
            <a:r>
              <a:rPr lang="pt-BR" sz="2000">
                <a:latin typeface="Calibri"/>
                <a:cs typeface="Calibri"/>
              </a:rPr>
              <a:t> mais comuns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Usa técnicas de análise para detectar tráfego mal intencionado em tempo real </a:t>
            </a:r>
          </a:p>
        </p:txBody>
      </p:sp>
    </p:spTree>
    <p:extLst>
      <p:ext uri="{BB962C8B-B14F-4D97-AF65-F5344CB8AC3E}">
        <p14:creationId xmlns:p14="http://schemas.microsoft.com/office/powerpoint/2010/main" val="410296096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Shield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Advanced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Serviço pago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Fornece diagnósticos detalhados de ataques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Fornece proteção para ataques mais elaborados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Fornece integração com AWS WAF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Equipe de suporte</a:t>
            </a:r>
          </a:p>
        </p:txBody>
      </p:sp>
    </p:spTree>
    <p:extLst>
      <p:ext uri="{BB962C8B-B14F-4D97-AF65-F5344CB8AC3E}">
        <p14:creationId xmlns:p14="http://schemas.microsoft.com/office/powerpoint/2010/main" val="1809788045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Inspector</a:t>
            </a:r>
            <a:endParaRPr lang="en-US"/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4372" y="1487587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Ferramenta de segurança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Serviço gerenciado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Verifica atualização mediante vulnerabilidades descobertas por CVE, CIS Benchmark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Ajuda em processos de auditoria</a:t>
            </a:r>
          </a:p>
        </p:txBody>
      </p:sp>
    </p:spTree>
    <p:extLst>
      <p:ext uri="{BB962C8B-B14F-4D97-AF65-F5344CB8AC3E}">
        <p14:creationId xmlns:p14="http://schemas.microsoft.com/office/powerpoint/2010/main" val="2149912891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Inspector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1CC10C2-0392-668F-970D-DDF23EF09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27" r="127" b="338"/>
          <a:stretch/>
        </p:blipFill>
        <p:spPr>
          <a:xfrm>
            <a:off x="1431040" y="1829795"/>
            <a:ext cx="6079079" cy="19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16672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GuardDuty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F18A5F19-8E1F-F45B-BF8E-966E42FB9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41" y="1805846"/>
            <a:ext cx="6270734" cy="211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63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Ter alcance global em minutos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B52E52C-9AE3-6632-0682-1EDBBB94A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985" y="1667434"/>
            <a:ext cx="4823649" cy="25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5937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GuardDuty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4372" y="1487587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Detecção inteligente de ameaças no ambiente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Analisa e processa diversas fontes de dados para monitorar a infraestrutura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Fontes: Logs DNS, VPC, Eventos </a:t>
            </a:r>
            <a:r>
              <a:rPr lang="pt-BR" sz="2000" err="1">
                <a:latin typeface="Calibri"/>
                <a:cs typeface="Calibri"/>
              </a:rPr>
              <a:t>CLoudTrail</a:t>
            </a:r>
            <a:r>
              <a:rPr lang="pt-BR" sz="2000">
                <a:latin typeface="Calibri"/>
                <a:cs typeface="Calibri"/>
              </a:rPr>
              <a:t>, registros no S3, dados em volumes EBS, atividades de login do RDS entre outras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Usa </a:t>
            </a:r>
            <a:r>
              <a:rPr lang="pt-BR" sz="2000" err="1">
                <a:latin typeface="Calibri"/>
                <a:cs typeface="Calibri"/>
              </a:rPr>
              <a:t>Machine</a:t>
            </a:r>
            <a:r>
              <a:rPr lang="pt-BR" sz="2000">
                <a:latin typeface="Calibri"/>
                <a:cs typeface="Calibri"/>
              </a:rPr>
              <a:t> Learning para prever atividades inesperadas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994718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GuardDuty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0FA889F-7B5E-771F-7C4F-16D1FBC8D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89" y="1614592"/>
            <a:ext cx="4897820" cy="30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76938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AWS Shield - https://aws.amazon.com/pt/shield/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AWS WAF - https://aws.amazon.com/pt/waf/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Amazon Inspector - https://aws.amazon.com/inspector/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O que é Amazon Inspector - https://www.youtube.com/watch?v=wlQmeyZrYJk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Amazon </a:t>
            </a:r>
            <a:r>
              <a:rPr lang="en-US" sz="2000" b="1" u="sng" err="1">
                <a:latin typeface="Calibri"/>
                <a:cs typeface="Calibri"/>
              </a:rPr>
              <a:t>GuardDuty</a:t>
            </a:r>
            <a:r>
              <a:rPr lang="en-US" sz="2000" b="1" u="sng">
                <a:latin typeface="Calibri"/>
                <a:cs typeface="Calibri"/>
              </a:rPr>
              <a:t> - https://docs.aws.amazon.com/pt_br/guardduty/latest/ug/what-is-guardduty.html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593618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73110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SzPts val="3200"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Monitoramento e Análise</a:t>
            </a:r>
            <a:endParaRPr lang="pt-BR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14148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defRPr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as principais ferramentas que permitem realizar efetivo monitoramento e análise de serviços e contas AWS.</a:t>
            </a:r>
            <a:endParaRPr lang="pt-BR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58778368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Amazon CloudWatch</a:t>
            </a:r>
            <a:endParaRPr lang="pt-BR"/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AWS Trusted Advisor</a:t>
            </a:r>
            <a:endParaRPr lang="pt-BR"/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AWS CloudTrail</a:t>
            </a:r>
            <a:endParaRPr lang="en-US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865769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Amazon CloudWatch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26736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Como gerenciar ?</a:t>
            </a: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52CC8381-E093-6192-0B6D-ADF773B8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43" y="1211369"/>
            <a:ext cx="4852115" cy="363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70439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CloudWatch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34FE2CDD-0291-116B-B4DB-DE7903721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56" y="1690911"/>
            <a:ext cx="7733763" cy="243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59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https://docs.aws.amazon.com/pt_br/whitepapers/latest/aws-overview/six-advantages-of-cloud-computing.html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8095032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CloudWatch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8080160-AB11-CA97-04E1-B27FCF93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44" y="1241075"/>
            <a:ext cx="7033474" cy="35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4861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CloudWatch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6566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Serviço que coleta e visualiza logs, métricas e dados de eventos em tempo real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Métricas de infraestrutura, serviços e aplicações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Permite definir alarmes com bases nas métricas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Alarmes podem disparar ações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4777962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Página</a:t>
            </a:r>
            <a:r>
              <a:rPr lang="en-US" sz="2000" b="1" u="sng">
                <a:latin typeface="Calibri"/>
                <a:cs typeface="Calibri"/>
              </a:rPr>
              <a:t> do </a:t>
            </a:r>
            <a:r>
              <a:rPr lang="en-US" sz="2000" b="1" u="sng" err="1">
                <a:latin typeface="Calibri"/>
                <a:cs typeface="Calibri"/>
              </a:rPr>
              <a:t>produto</a:t>
            </a:r>
            <a:r>
              <a:rPr lang="en-US" sz="2000" b="1" u="sng">
                <a:latin typeface="Calibri"/>
                <a:cs typeface="Calibri"/>
              </a:rPr>
              <a:t> - https://aws.amazon.com/pt/cloudwatch/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Documentação</a:t>
            </a:r>
            <a:r>
              <a:rPr lang="en-US" sz="2000" b="1" u="sng">
                <a:latin typeface="Calibri"/>
                <a:cs typeface="Calibri"/>
              </a:rPr>
              <a:t> CloudWatch - https://docs.aws.amazon.com/pt_br/AmazonCloudWatch/latest/monitoring/WhatIsCloudWatch.html</a:t>
            </a:r>
            <a:endParaRPr lang="pt-BR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57585487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115329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Amazon CloudTrail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972638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Como funciona o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CloudTrail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?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6566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Guarda transaçõesChamadas de API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Auditoria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Cada transação é registrada no </a:t>
            </a:r>
            <a:r>
              <a:rPr lang="pt-BR" sz="2000" err="1">
                <a:latin typeface="Calibri"/>
                <a:cs typeface="Calibri"/>
              </a:rPr>
              <a:t>CloudTrail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Dados salvos em </a:t>
            </a:r>
            <a:r>
              <a:rPr lang="pt-BR" sz="2000" err="1">
                <a:latin typeface="Calibri"/>
                <a:cs typeface="Calibri"/>
              </a:rPr>
              <a:t>buckets</a:t>
            </a:r>
            <a:r>
              <a:rPr lang="pt-BR" sz="2000">
                <a:latin typeface="Calibri"/>
                <a:cs typeface="Calibri"/>
              </a:rPr>
              <a:t> S3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980417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O quê, quem, quando e como ?</a:t>
            </a:r>
          </a:p>
        </p:txBody>
      </p:sp>
      <p:pic>
        <p:nvPicPr>
          <p:cNvPr id="3" name="Imagem 3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07EFBD63-FCC0-35BB-8A53-CB882AE1E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7" y="1349738"/>
            <a:ext cx="7325783" cy="311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90282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41282" y="78921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Informações gravadas</a:t>
            </a:r>
          </a:p>
        </p:txBody>
      </p:sp>
      <p:pic>
        <p:nvPicPr>
          <p:cNvPr id="3" name="Imagem 3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F0E7F3F7-B7C6-3634-9051-6AA9C7C88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33" y="1691434"/>
            <a:ext cx="7960783" cy="30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98518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41282" y="78921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CloudTrail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Insights</a:t>
            </a:r>
          </a:p>
        </p:txBody>
      </p:sp>
      <p:pic>
        <p:nvPicPr>
          <p:cNvPr id="2" name="Imagem 3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AAC57E5F-FA0A-4C37-C0D2-9549B52D2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0" y="1502960"/>
            <a:ext cx="6193366" cy="354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94488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Página</a:t>
            </a:r>
            <a:r>
              <a:rPr lang="en-US" sz="2000" b="1" u="sng">
                <a:latin typeface="Calibri"/>
                <a:cs typeface="Calibri"/>
              </a:rPr>
              <a:t> do </a:t>
            </a:r>
            <a:r>
              <a:rPr lang="en-US" sz="2000" b="1" u="sng" err="1">
                <a:latin typeface="Calibri"/>
                <a:cs typeface="Calibri"/>
              </a:rPr>
              <a:t>produto</a:t>
            </a:r>
            <a:r>
              <a:rPr lang="en-US" sz="2000" b="1" u="sng">
                <a:latin typeface="Calibri"/>
                <a:cs typeface="Calibri"/>
              </a:rPr>
              <a:t> - https://aws.amazon.com/pt/cloudtrail/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Documentação</a:t>
            </a:r>
            <a:r>
              <a:rPr lang="en-US" sz="2000" b="1" u="sng">
                <a:latin typeface="Calibri"/>
                <a:cs typeface="Calibri"/>
              </a:rPr>
              <a:t> CloudTrail - https://docs.aws.amazon.com/pt_br/cloudtrail/?id=docs_gateway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31190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1064036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475784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AWS Trusted Advisor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7379727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O Papel do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Trusted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Advisor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6566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"Consultor automatizado"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Inspeciona ambiente AWS em tempo real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Faz recomendações com base em boas práticas recomendadas pela AWS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Pode configurar alertas de e-mail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9942542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Pilares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6566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Otimização de custos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Desempenho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Segurança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Tolerância a falhas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Limites de serviço</a:t>
            </a:r>
          </a:p>
        </p:txBody>
      </p:sp>
    </p:spTree>
    <p:extLst>
      <p:ext uri="{BB962C8B-B14F-4D97-AF65-F5344CB8AC3E}">
        <p14:creationId xmlns:p14="http://schemas.microsoft.com/office/powerpoint/2010/main" val="2836847462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Painel do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Trusted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Advisor</a:t>
            </a:r>
          </a:p>
        </p:txBody>
      </p:sp>
      <p:pic>
        <p:nvPicPr>
          <p:cNvPr id="3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6BF3C78-80F6-01CE-F308-2B8A5DE3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66" y="1902429"/>
            <a:ext cx="7526866" cy="18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7351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Exemplos de recomendações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233289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MFA root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Instâncias ociosas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Volumes EBS sem snapshots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Otimização de volumes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Política de senha fraca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Implantação </a:t>
            </a:r>
            <a:r>
              <a:rPr lang="pt-BR" sz="2000" err="1">
                <a:latin typeface="Calibri"/>
                <a:cs typeface="Calibri"/>
              </a:rPr>
              <a:t>multi-AZ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Quantidade limite de </a:t>
            </a:r>
            <a:r>
              <a:rPr lang="pt-BR" sz="2000" err="1">
                <a:latin typeface="Calibri"/>
                <a:cs typeface="Calibri"/>
              </a:rPr>
              <a:t>VPCs</a:t>
            </a:r>
            <a:r>
              <a:rPr lang="pt-BR" sz="2000">
                <a:latin typeface="Calibri"/>
                <a:cs typeface="Calibri"/>
              </a:rPr>
              <a:t> numa região</a:t>
            </a:r>
          </a:p>
        </p:txBody>
      </p:sp>
    </p:spTree>
    <p:extLst>
      <p:ext uri="{BB962C8B-B14F-4D97-AF65-F5344CB8AC3E}">
        <p14:creationId xmlns:p14="http://schemas.microsoft.com/office/powerpoint/2010/main" val="1645336661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Painel do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Trusted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Advisor</a:t>
            </a:r>
          </a:p>
        </p:txBody>
      </p:sp>
      <p:pic>
        <p:nvPicPr>
          <p:cNvPr id="4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05F9EB7-3686-6CCC-3D42-FF737A638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" y="1282700"/>
            <a:ext cx="7495116" cy="37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7576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Painel do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Trusted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Advisor</a:t>
            </a:r>
          </a:p>
        </p:txBody>
      </p:sp>
      <p:pic>
        <p:nvPicPr>
          <p:cNvPr id="2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1ECC3E12-B7C8-2B00-CF6A-1F0A11804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50" y="1229157"/>
            <a:ext cx="4203700" cy="382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8428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Página</a:t>
            </a:r>
            <a:r>
              <a:rPr lang="en-US" sz="2000" b="1" u="sng">
                <a:latin typeface="Calibri"/>
                <a:cs typeface="Calibri"/>
              </a:rPr>
              <a:t> do </a:t>
            </a:r>
            <a:r>
              <a:rPr lang="en-US" sz="2000" b="1" u="sng" err="1">
                <a:latin typeface="Calibri"/>
                <a:cs typeface="Calibri"/>
              </a:rPr>
              <a:t>produto</a:t>
            </a:r>
            <a:r>
              <a:rPr lang="en-US" sz="2000" b="1" u="sng">
                <a:latin typeface="Calibri"/>
                <a:cs typeface="Calibri"/>
              </a:rPr>
              <a:t> - https://aws.amazon.com/pt/premiumsupport/technology/trusted-advisor/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Documentação</a:t>
            </a:r>
            <a:r>
              <a:rPr lang="en-US" sz="2000" b="1" u="sng">
                <a:latin typeface="Calibri"/>
                <a:cs typeface="Calibri"/>
              </a:rPr>
              <a:t> - https://docs.aws.amazon.com/pt_br/awssupport/latest/user/trusted-advisor.html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7920133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367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Modelos de serviço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9035243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SzPts val="3200"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Preços e Planos de suporte</a:t>
            </a:r>
            <a:endParaRPr lang="pt-BR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9182602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defRPr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como funciona o modelo de preços da AWS, ferramentas relacionadas e planos de suporte.</a:t>
            </a:r>
            <a:endParaRPr lang="pt-BR"/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0928181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Filosofia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preços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AWS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Painel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cobrança</a:t>
            </a:r>
            <a:endParaRPr lang="pt-BR" err="1"/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Preço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Amazon EC2</a:t>
            </a:r>
          </a:p>
        </p:txBody>
      </p:sp>
    </p:spTree>
    <p:extLst>
      <p:ext uri="{BB962C8B-B14F-4D97-AF65-F5344CB8AC3E}">
        <p14:creationId xmlns:p14="http://schemas.microsoft.com/office/powerpoint/2010/main" val="2884928996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Faturamento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consolidado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5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AWS Cost Explorer</a:t>
            </a:r>
            <a:endParaRPr lang="pt-BR"/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6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AWS Budgets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95971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Planos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suporte</a:t>
            </a:r>
            <a:endParaRPr lang="pt-BR" err="1"/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Google Shape;183;p17">
            <a:extLst>
              <a:ext uri="{FF2B5EF4-FFF2-40B4-BE49-F238E27FC236}">
                <a16:creationId xmlns:a16="http://schemas.microsoft.com/office/drawing/2014/main" id="{84275828-0943-E70E-0D28-9A6FF043E13D}"/>
              </a:ext>
            </a:extLst>
          </p:cNvPr>
          <p:cNvSpPr txBox="1"/>
          <p:nvPr/>
        </p:nvSpPr>
        <p:spPr>
          <a:xfrm>
            <a:off x="678554" y="2801547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F91D3844-C744-EB75-06C6-8DE253B633CC}"/>
              </a:ext>
            </a:extLst>
          </p:cNvPr>
          <p:cNvSpPr/>
          <p:nvPr/>
        </p:nvSpPr>
        <p:spPr>
          <a:xfrm>
            <a:off x="2208963" y="280234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AWS Marketplace</a:t>
            </a:r>
          </a:p>
        </p:txBody>
      </p:sp>
    </p:spTree>
    <p:extLst>
      <p:ext uri="{BB962C8B-B14F-4D97-AF65-F5344CB8AC3E}">
        <p14:creationId xmlns:p14="http://schemas.microsoft.com/office/powerpoint/2010/main" val="98956506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Filosofia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preços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AWS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8493638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Como você paga pela AWS ?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7201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Pagamento conforme o uso(</a:t>
            </a:r>
            <a:r>
              <a:rPr lang="pt-BR" sz="2000" i="1" err="1">
                <a:latin typeface="Calibri"/>
                <a:cs typeface="Calibri"/>
              </a:rPr>
              <a:t>pay</a:t>
            </a:r>
            <a:r>
              <a:rPr lang="pt-BR" sz="2000" i="1">
                <a:latin typeface="Calibri"/>
                <a:cs typeface="Calibri"/>
              </a:rPr>
              <a:t> as </a:t>
            </a:r>
            <a:r>
              <a:rPr lang="pt-BR" sz="2000" i="1" err="1">
                <a:latin typeface="Calibri"/>
                <a:cs typeface="Calibri"/>
              </a:rPr>
              <a:t>you</a:t>
            </a:r>
            <a:r>
              <a:rPr lang="pt-BR" sz="2000" i="1">
                <a:latin typeface="Calibri"/>
                <a:cs typeface="Calibri"/>
              </a:rPr>
              <a:t> go</a:t>
            </a:r>
            <a:r>
              <a:rPr lang="pt-BR" sz="200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Economize ao reservar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Pague menos usando mais</a:t>
            </a:r>
          </a:p>
        </p:txBody>
      </p:sp>
    </p:spTree>
    <p:extLst>
      <p:ext uri="{BB962C8B-B14F-4D97-AF65-F5344CB8AC3E}">
        <p14:creationId xmlns:p14="http://schemas.microsoft.com/office/powerpoint/2010/main" val="2388675809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Pagamento conforme o uso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E8A8F2BB-D29D-F9F6-C7E1-4957809AA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5" y="2284517"/>
            <a:ext cx="3628622" cy="1910648"/>
          </a:xfrm>
          <a:prstGeom prst="rect">
            <a:avLst/>
          </a:prstGeom>
        </p:spPr>
      </p:pic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4D0B020B-76CF-8CA2-91B2-3F5684E9382F}"/>
              </a:ext>
            </a:extLst>
          </p:cNvPr>
          <p:cNvSpPr txBox="1"/>
          <p:nvPr/>
        </p:nvSpPr>
        <p:spPr>
          <a:xfrm>
            <a:off x="1730534" y="1736221"/>
            <a:ext cx="1545270" cy="54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800"/>
              </a:spcBef>
              <a:defRPr/>
            </a:pPr>
            <a:r>
              <a:rPr lang="pt-BR" sz="2000" b="1" err="1">
                <a:latin typeface="Calibri"/>
                <a:cs typeface="Calibri"/>
              </a:rPr>
              <a:t>On-premises</a:t>
            </a:r>
            <a:endParaRPr lang="pt-BR" b="1" err="1"/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5CAE73D3-E76D-2A6E-C96D-71125DB12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845" y="2212074"/>
            <a:ext cx="3886199" cy="2047485"/>
          </a:xfrm>
          <a:prstGeom prst="rect">
            <a:avLst/>
          </a:prstGeom>
        </p:spPr>
      </p:pic>
      <p:sp>
        <p:nvSpPr>
          <p:cNvPr id="9" name="Google Shape;274;g117040352ea_0_0">
            <a:extLst>
              <a:ext uri="{FF2B5EF4-FFF2-40B4-BE49-F238E27FC236}">
                <a16:creationId xmlns:a16="http://schemas.microsoft.com/office/drawing/2014/main" id="{93972316-31D0-AD79-784E-A1167F9F2823}"/>
              </a:ext>
            </a:extLst>
          </p:cNvPr>
          <p:cNvSpPr txBox="1"/>
          <p:nvPr/>
        </p:nvSpPr>
        <p:spPr>
          <a:xfrm>
            <a:off x="6181794" y="1736221"/>
            <a:ext cx="788636" cy="409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800"/>
              </a:spcBef>
              <a:defRPr/>
            </a:pPr>
            <a:r>
              <a:rPr lang="pt-BR" sz="2000" b="1">
                <a:latin typeface="Calibri"/>
                <a:cs typeface="Calibri"/>
              </a:rPr>
              <a:t>AWS</a:t>
            </a:r>
            <a:endParaRPr lang="pt-BR" b="1" err="1"/>
          </a:p>
        </p:txBody>
      </p:sp>
    </p:spTree>
    <p:extLst>
      <p:ext uri="{BB962C8B-B14F-4D97-AF65-F5344CB8AC3E}">
        <p14:creationId xmlns:p14="http://schemas.microsoft.com/office/powerpoint/2010/main" val="460826260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Economize ao reservar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7201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Savings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Plans</a:t>
            </a:r>
            <a:endParaRPr lang="pt-BR" err="1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Muito econômico em relação ao plano sob demanda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Compromisso de usar uma quantidade específica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Período de 1 a 3 anos</a:t>
            </a:r>
          </a:p>
        </p:txBody>
      </p:sp>
    </p:spTree>
    <p:extLst>
      <p:ext uri="{BB962C8B-B14F-4D97-AF65-F5344CB8AC3E}">
        <p14:creationId xmlns:p14="http://schemas.microsoft.com/office/powerpoint/2010/main" val="161892964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Pague menos usando mais</a:t>
            </a:r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096A5704-3A84-05A4-EC08-8741681A7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34" y="1607847"/>
            <a:ext cx="1571625" cy="1428750"/>
          </a:xfrm>
          <a:prstGeom prst="rect">
            <a:avLst/>
          </a:prstGeom>
        </p:spPr>
      </p:pic>
      <p:pic>
        <p:nvPicPr>
          <p:cNvPr id="6" name="Imagem 6" descr="Uma imagem contendo peças de metal, desenho&#10;&#10;Descrição gerada automaticamente">
            <a:extLst>
              <a:ext uri="{FF2B5EF4-FFF2-40B4-BE49-F238E27FC236}">
                <a16:creationId xmlns:a16="http://schemas.microsoft.com/office/drawing/2014/main" id="{3FCCC81B-A4C9-031D-19D9-E69195B6C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35" y="3266002"/>
            <a:ext cx="1571625" cy="1428750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692A906B-0831-57FA-FF0E-EC7797B0D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561" y="1607847"/>
            <a:ext cx="1571625" cy="1428750"/>
          </a:xfrm>
          <a:prstGeom prst="rect">
            <a:avLst/>
          </a:prstGeom>
        </p:spPr>
      </p:pic>
      <p:pic>
        <p:nvPicPr>
          <p:cNvPr id="8" name="Imagem 8" descr="Uma imagem contendo peças de metal, desenho&#10;&#10;Descrição gerada automaticamente">
            <a:extLst>
              <a:ext uri="{FF2B5EF4-FFF2-40B4-BE49-F238E27FC236}">
                <a16:creationId xmlns:a16="http://schemas.microsoft.com/office/drawing/2014/main" id="{249A1FF5-6954-D85E-B57B-780539C4F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0808" y="3225756"/>
            <a:ext cx="1571625" cy="1428750"/>
          </a:xfrm>
          <a:prstGeom prst="rect">
            <a:avLst/>
          </a:prstGeom>
        </p:spPr>
      </p:pic>
      <p:pic>
        <p:nvPicPr>
          <p:cNvPr id="9" name="Imagem 9" descr="Uma imagem contendo Ícone&#10;&#10;Descrição gerada automaticamente">
            <a:extLst>
              <a:ext uri="{FF2B5EF4-FFF2-40B4-BE49-F238E27FC236}">
                <a16:creationId xmlns:a16="http://schemas.microsoft.com/office/drawing/2014/main" id="{0FEC0112-6EE9-FB8B-1109-D39618F9AA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2188" y="1607847"/>
            <a:ext cx="1571625" cy="142875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98B2CF7-BEAD-11FF-C7CA-2FF1C7695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2188" y="3266002"/>
            <a:ext cx="1571625" cy="1428750"/>
          </a:xfrm>
          <a:prstGeom prst="rect">
            <a:avLst/>
          </a:prstGeom>
        </p:spPr>
      </p:pic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E891EA90-FE6A-D081-D938-EF1AD3BB7C50}"/>
              </a:ext>
            </a:extLst>
          </p:cNvPr>
          <p:cNvSpPr/>
          <p:nvPr/>
        </p:nvSpPr>
        <p:spPr>
          <a:xfrm>
            <a:off x="1386491" y="2822787"/>
            <a:ext cx="515154" cy="442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0112EB67-6318-8FAF-3C0F-D12873B7C825}"/>
              </a:ext>
            </a:extLst>
          </p:cNvPr>
          <p:cNvSpPr/>
          <p:nvPr/>
        </p:nvSpPr>
        <p:spPr>
          <a:xfrm>
            <a:off x="3994463" y="2911329"/>
            <a:ext cx="515154" cy="442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D1883EB7-5F66-5C5E-21A6-24CF6FC39FB3}"/>
              </a:ext>
            </a:extLst>
          </p:cNvPr>
          <p:cNvSpPr/>
          <p:nvPr/>
        </p:nvSpPr>
        <p:spPr>
          <a:xfrm>
            <a:off x="6554138" y="2911329"/>
            <a:ext cx="515154" cy="442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59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B54F0358-F40D-1C05-BF9D-67274D5ECB43}"/>
              </a:ext>
            </a:extLst>
          </p:cNvPr>
          <p:cNvSpPr txBox="1"/>
          <p:nvPr/>
        </p:nvSpPr>
        <p:spPr>
          <a:xfrm>
            <a:off x="565525" y="1954103"/>
            <a:ext cx="7724587" cy="170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Também chamado de modelos de computação em nuvem;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Escolha com base no usuário do serviço</a:t>
            </a:r>
            <a:r>
              <a:rPr lang="pt-BR" sz="2000">
                <a:latin typeface="Calibri"/>
                <a:cs typeface="Calibri"/>
                <a:sym typeface="Calibri"/>
              </a:rPr>
              <a:t> e seu objetivo/responsabilidade;</a:t>
            </a:r>
          </a:p>
        </p:txBody>
      </p:sp>
    </p:spTree>
    <p:extLst>
      <p:ext uri="{BB962C8B-B14F-4D97-AF65-F5344CB8AC3E}">
        <p14:creationId xmlns:p14="http://schemas.microsoft.com/office/powerpoint/2010/main" val="1339992525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Como experimentar ?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7201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Free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Tier</a:t>
            </a:r>
            <a:r>
              <a:rPr lang="pt-BR" sz="2000">
                <a:latin typeface="Calibri"/>
                <a:cs typeface="Calibri"/>
              </a:rPr>
              <a:t>/Nível Gratuito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Ofertas: Testes, Gratuito, Sempre gratuito</a:t>
            </a:r>
          </a:p>
        </p:txBody>
      </p:sp>
    </p:spTree>
    <p:extLst>
      <p:ext uri="{BB962C8B-B14F-4D97-AF65-F5344CB8AC3E}">
        <p14:creationId xmlns:p14="http://schemas.microsoft.com/office/powerpoint/2010/main" val="473030291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Calcule o quanto pode economizar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2034045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Calculadora de preços da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Site: </a:t>
            </a:r>
            <a:r>
              <a:rPr lang="pt-BR" sz="2000">
                <a:hlinkClick r:id="rId3"/>
              </a:rPr>
              <a:t>https://calculator.aws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703166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https://aws.amazon.com/pt/pricing/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https://calculator.aws</a:t>
            </a:r>
            <a:endParaRPr lang="en-US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https://aws.amazon.com/pt/free/?all-free-tier</a:t>
            </a:r>
            <a:endParaRPr lang="pt-BR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7035011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1423170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Preço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Amazon EC2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0790131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Cobrança por segundo</a:t>
            </a:r>
          </a:p>
        </p:txBody>
      </p:sp>
      <p:pic>
        <p:nvPicPr>
          <p:cNvPr id="4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51F6F9EB-929A-B76B-D2E4-0F7E083FA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18" y="1726435"/>
            <a:ext cx="7741812" cy="228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3573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Modelos de preço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7201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Sob demanda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Savings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Plans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Instâncias reservadas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Instâncias spot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Host dedicados</a:t>
            </a:r>
          </a:p>
        </p:txBody>
      </p:sp>
    </p:spTree>
    <p:extLst>
      <p:ext uri="{BB962C8B-B14F-4D97-AF65-F5344CB8AC3E}">
        <p14:creationId xmlns:p14="http://schemas.microsoft.com/office/powerpoint/2010/main" val="2793926941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Sob demanda</a:t>
            </a:r>
          </a:p>
        </p:txBody>
      </p:sp>
      <p:pic>
        <p:nvPicPr>
          <p:cNvPr id="3" name="Imagem 3" descr="Gráfico&#10;&#10;Descrição gerada automaticamente">
            <a:extLst>
              <a:ext uri="{FF2B5EF4-FFF2-40B4-BE49-F238E27FC236}">
                <a16:creationId xmlns:a16="http://schemas.microsoft.com/office/drawing/2014/main" id="{0820BA55-5250-0B8B-9281-B285C7CB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96" y="1283779"/>
            <a:ext cx="5898523" cy="375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3501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Sob demanda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7201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cenários onde não se tem padrão reconhecido de utilização dos recursos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Não é necessários compromissos de longo prazo nem pagamentos antecipados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Você pode aumentar ou diminuir a capacidade computacional com base nas demandas do aplicativo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6001379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Savings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Plans</a:t>
            </a: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1E8045C1-7DA7-CC12-43C6-83887FED5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32" y="1504868"/>
            <a:ext cx="5407516" cy="341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3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Estrutura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geral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exame</a:t>
            </a:r>
            <a:endParaRPr sz="240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estudo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preparo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IaaS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2" y="1279307"/>
            <a:ext cx="3029537" cy="366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Infraestrutura como serviço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Componentes básicos de TI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Disco, memória, CPU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Usuário: 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Sysadmin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Usuário gerencia infraestrutura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3" name="Imagem 2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205CEC33-A18F-5E33-4DCF-4E3870BA7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765" y="1118232"/>
            <a:ext cx="2949787" cy="1453518"/>
          </a:xfrm>
          <a:prstGeom prst="rect">
            <a:avLst/>
          </a:prstGeom>
        </p:spPr>
      </p:pic>
      <p:pic>
        <p:nvPicPr>
          <p:cNvPr id="4" name="Imagem 3" descr="Gráfico de funil&#10;&#10;Descrição gerada automaticamente">
            <a:extLst>
              <a:ext uri="{FF2B5EF4-FFF2-40B4-BE49-F238E27FC236}">
                <a16:creationId xmlns:a16="http://schemas.microsoft.com/office/drawing/2014/main" id="{146EFA18-83DA-85A5-84C2-9E7171F08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013" y="2644361"/>
            <a:ext cx="3621760" cy="203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09458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Savings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Plans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7201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cargas de trabalho com uso de recursos previsível e de longo prazo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Preços baixos em troca de compromisso com uma quantidade consistente de uso (medido em USD/hora)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Compromisso de 1 a 3 anos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Qualquer uso acima do acordo é cobrado por demanda</a:t>
            </a:r>
          </a:p>
        </p:txBody>
      </p:sp>
    </p:spTree>
    <p:extLst>
      <p:ext uri="{BB962C8B-B14F-4D97-AF65-F5344CB8AC3E}">
        <p14:creationId xmlns:p14="http://schemas.microsoft.com/office/powerpoint/2010/main" val="107468275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Instâncias reservadas</a:t>
            </a: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1E8045C1-7DA7-CC12-43C6-83887FED5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32" y="1504868"/>
            <a:ext cx="5407516" cy="341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95292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Instâncias reservadas</a:t>
            </a:r>
            <a:endParaRPr lang="pt-BR"/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7201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cargas de trabalho com uso de recursos previsível e de longo prazo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Preços baixos em troca de compromisso com a utilização de uma instância específica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Compromisso de 1 a 3 anos</a:t>
            </a:r>
          </a:p>
        </p:txBody>
      </p:sp>
    </p:spTree>
    <p:extLst>
      <p:ext uri="{BB962C8B-B14F-4D97-AF65-F5344CB8AC3E}">
        <p14:creationId xmlns:p14="http://schemas.microsoft.com/office/powerpoint/2010/main" val="4003347963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Instâncias spot</a:t>
            </a: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20A746F8-F3AC-4D44-7854-7529CB25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71" y="1444765"/>
            <a:ext cx="5560453" cy="353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29365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Instâncias spot</a:t>
            </a:r>
            <a:endParaRPr lang="pt-BR"/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7201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cargas de trabalho que podem sofrer interrupção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Até 90% mais barato em relação a instâncias sob demanda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Instâncias spot usam a capacidade computacional na AWS que não está sendo utilizada</a:t>
            </a:r>
          </a:p>
        </p:txBody>
      </p:sp>
    </p:spTree>
    <p:extLst>
      <p:ext uri="{BB962C8B-B14F-4D97-AF65-F5344CB8AC3E}">
        <p14:creationId xmlns:p14="http://schemas.microsoft.com/office/powerpoint/2010/main" val="1810191515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Hosts dedicados</a:t>
            </a:r>
            <a:endParaRPr lang="pt-BR"/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7201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executar softwares específicos que exigem hardware dedicado por questões de licenciamento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Máquina de uso exclusivo do usuário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Ajuda a cumprir requisitos de conformidade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1257997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https://aws.amazon.com/pt/ec2/pricing/</a:t>
            </a:r>
            <a:endParaRPr lang="pt-BR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https://aws.amazon.com/pt/ec2/pricing/on-demand/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https://aws.amazon.com/pt/savingsplans/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https://aws.amazon.com/pt/ec2/pricing/reserved-instances/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https://aws.amazon.com/pt/ec2/spot/getting-started/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https://aws.amazon.com/pt/ec2/dedicated-hosts/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97658424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550730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Painel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cobrança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6850114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Painel de cobrança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7201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Também chamado Painel de Faturamento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Painel para pagar fatura, monitorar uso e controlar custos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É possível fazer previsões de custo com base no mês atual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Visualizar nível de uso gratuito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Adquirir e gerenciar </a:t>
            </a:r>
            <a:r>
              <a:rPr lang="pt-BR" sz="2000" err="1">
                <a:latin typeface="Calibri"/>
                <a:cs typeface="Calibri"/>
              </a:rPr>
              <a:t>Savings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Plans</a:t>
            </a:r>
          </a:p>
        </p:txBody>
      </p:sp>
    </p:spTree>
    <p:extLst>
      <p:ext uri="{BB962C8B-B14F-4D97-AF65-F5344CB8AC3E}">
        <p14:creationId xmlns:p14="http://schemas.microsoft.com/office/powerpoint/2010/main" val="1670217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PaaS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2" y="1279307"/>
            <a:ext cx="3029537" cy="366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Plataforma como serviço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Plataforma para implantar (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deploy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Não se preocupe com infraestrutura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Usuário: Desenvolvedores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FAFF5AD3-4EEB-63BB-EB33-612F9790F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982" y="988535"/>
            <a:ext cx="3505999" cy="1727594"/>
          </a:xfrm>
          <a:prstGeom prst="rect">
            <a:avLst/>
          </a:prstGeom>
        </p:spPr>
      </p:pic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6C4FCAF1-3873-FB26-4E47-DB7C4CF6A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773" y="2625482"/>
            <a:ext cx="4596652" cy="229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03528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Gráfico&#10;&#10;Descrição gerada automaticamente">
            <a:extLst>
              <a:ext uri="{FF2B5EF4-FFF2-40B4-BE49-F238E27FC236}">
                <a16:creationId xmlns:a16="http://schemas.microsoft.com/office/drawing/2014/main" id="{CDD2B5A4-31D3-6483-EE00-D15A7AA73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4" y="126289"/>
            <a:ext cx="7959142" cy="49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75785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https://docs.aws.amazon.com/pt_br/awsaccountbilling/latest/aboutv2/billing-what-is.html</a:t>
            </a:r>
            <a:endParaRPr lang="pt-BR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26755519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78824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Faturamento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consolidado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7399940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41077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Como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funciona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cobrança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usando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AWS Organizations ?</a:t>
            </a:r>
            <a:endParaRPr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6" descr="Diagrama, Esquemático&#10;&#10;Descrição gerada automaticamente">
            <a:extLst>
              <a:ext uri="{FF2B5EF4-FFF2-40B4-BE49-F238E27FC236}">
                <a16:creationId xmlns:a16="http://schemas.microsoft.com/office/drawing/2014/main" id="{1A297DC4-55DB-11BB-E9DF-70D107494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17" y="1497115"/>
            <a:ext cx="4082364" cy="347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29694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41077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A3FE4BED-D4C5-3EE9-34B2-27199BE03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065" y="1433103"/>
            <a:ext cx="5127978" cy="28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02509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41077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04DBB194-1A63-3C11-32F7-E0BE36763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734" y="1534816"/>
            <a:ext cx="5812366" cy="247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9708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Faturamento consolidado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6566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Recurso do AWS </a:t>
            </a:r>
            <a:r>
              <a:rPr lang="pt-BR" sz="2000" err="1">
                <a:latin typeface="Calibri"/>
                <a:cs typeface="Calibri"/>
              </a:rPr>
              <a:t>Organizations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Também chamado cobrança consolidada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Permite visualizar os custos combinados de todas as contas membro da sua organização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Única fatura para todas as contas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Benefício de compartilhar desconto por volume </a:t>
            </a:r>
            <a:r>
              <a:rPr lang="pt-BR" sz="2000" err="1">
                <a:latin typeface="Calibri"/>
                <a:cs typeface="Calibri"/>
              </a:rPr>
              <a:t>Savings</a:t>
            </a:r>
            <a:r>
              <a:rPr lang="pt-BR" sz="2000">
                <a:latin typeface="Calibri"/>
                <a:cs typeface="Calibri"/>
              </a:rPr>
              <a:t> </a:t>
            </a:r>
            <a:r>
              <a:rPr lang="pt-BR" sz="2000" err="1">
                <a:latin typeface="Calibri"/>
                <a:cs typeface="Calibri"/>
              </a:rPr>
              <a:t>Plans</a:t>
            </a:r>
            <a:r>
              <a:rPr lang="pt-BR" sz="2000">
                <a:latin typeface="Calibri"/>
                <a:cs typeface="Calibri"/>
              </a:rPr>
              <a:t> e instâncias reservadas</a:t>
            </a:r>
          </a:p>
        </p:txBody>
      </p:sp>
    </p:spTree>
    <p:extLst>
      <p:ext uri="{BB962C8B-B14F-4D97-AF65-F5344CB8AC3E}">
        <p14:creationId xmlns:p14="http://schemas.microsoft.com/office/powerpoint/2010/main" val="156128125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https://docs.aws.amazon.com/pt_br/awsaccountbilling/latest/aboutv2/useconsolidatedbilling-procedure.html</a:t>
            </a:r>
            <a:endParaRPr lang="pt-BR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459003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8602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aaS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2" y="1279307"/>
            <a:ext cx="3029537" cy="366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Software como serviço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Produto completo, executado e gerenciado pelo provedor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Não se preocupe com infraestrutura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Pense apenas em utilizar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6" name="Imagem 5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F057F57E-AD8E-E18B-1DE0-9F0D5572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047" y="1058800"/>
            <a:ext cx="3505999" cy="1727594"/>
          </a:xfrm>
          <a:prstGeom prst="rect">
            <a:avLst/>
          </a:prstGeom>
        </p:spPr>
      </p:pic>
      <p:pic>
        <p:nvPicPr>
          <p:cNvPr id="10" name="Imagem 9" descr="Ícone&#10;&#10;Descrição gerada automaticamente com confiança média">
            <a:extLst>
              <a:ext uri="{FF2B5EF4-FFF2-40B4-BE49-F238E27FC236}">
                <a16:creationId xmlns:a16="http://schemas.microsoft.com/office/drawing/2014/main" id="{6310A2A5-92EE-246E-73DC-79E6BA1C7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46" y="2786394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65900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AWS Budgets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6527362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Criando orçamentos na nuvem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6566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Cria orçamento para planejar uso dos serviços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Informações são atualizadas 3 vezes ao dia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Pode definir alertas personalizados para quando uso exceder valor orçado</a:t>
            </a:r>
          </a:p>
        </p:txBody>
      </p:sp>
    </p:spTree>
    <p:extLst>
      <p:ext uri="{BB962C8B-B14F-4D97-AF65-F5344CB8AC3E}">
        <p14:creationId xmlns:p14="http://schemas.microsoft.com/office/powerpoint/2010/main" val="1022740990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3" name="Imagem 3" descr="Tabela&#10;&#10;Descrição gerada automaticamente">
            <a:extLst>
              <a:ext uri="{FF2B5EF4-FFF2-40B4-BE49-F238E27FC236}">
                <a16:creationId xmlns:a16="http://schemas.microsoft.com/office/drawing/2014/main" id="{B668F71E-71B8-645D-EFAC-DFD05F76B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14" y="1479955"/>
            <a:ext cx="8780171" cy="343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71874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Budgets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6566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Gerencia orçamentos que podem ser criados pelo usuário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Realiza previsões de custo (</a:t>
            </a:r>
            <a:r>
              <a:rPr lang="pt-BR" sz="2000" err="1">
                <a:latin typeface="Calibri"/>
                <a:cs typeface="Calibri"/>
              </a:rPr>
              <a:t>forecast</a:t>
            </a:r>
            <a:r>
              <a:rPr lang="pt-BR" sz="200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Integração e-mail/SNS (mensagem, ação com lambda)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É possível visualizar custos por </a:t>
            </a:r>
            <a:r>
              <a:rPr lang="pt-BR" sz="2000" err="1">
                <a:latin typeface="Calibri"/>
                <a:cs typeface="Calibri"/>
              </a:rPr>
              <a:t>tags</a:t>
            </a:r>
            <a:r>
              <a:rPr lang="pt-BR" sz="2000">
                <a:latin typeface="Calibri"/>
                <a:cs typeface="Calibri"/>
              </a:rPr>
              <a:t> incluídas nos serviços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5431225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https://aws.amazon.com/pt/aws-cost-management/aws-budgets/</a:t>
            </a:r>
            <a:endParaRPr lang="pt-BR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O que é e para que serve AWS Budgets - https://www.youtube.com/watch?v=ofPfiiYQ-ZA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23369453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7620664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AWS Cost Explorer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340802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Visualizando no detalhe custos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6566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Permite visualizar, interpretar e gerenciar custos ao longo do tempo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Inclui um relatório básico dos custos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Permite aplicar filtros e grupos personalizados para analisar dados</a:t>
            </a:r>
          </a:p>
        </p:txBody>
      </p:sp>
    </p:spTree>
    <p:extLst>
      <p:ext uri="{BB962C8B-B14F-4D97-AF65-F5344CB8AC3E}">
        <p14:creationId xmlns:p14="http://schemas.microsoft.com/office/powerpoint/2010/main" val="1490412223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984CA3B6-8D8E-95C0-D977-9539E44A4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65" y="179477"/>
            <a:ext cx="6518319" cy="49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56134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Cost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Explorer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931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Análise de custo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Previsões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Reports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Gráficos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Filtros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3381792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Comparações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4538A359-2C1F-688B-0CCD-4716B81FB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1481050"/>
            <a:ext cx="4584012" cy="346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43705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https://aws.amazon.com/pt/aws-cost-management/aws-cost-explorer/</a:t>
            </a:r>
            <a:endParaRPr lang="pt-BR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O que é e para que serve o Cost Explorer - https://www.youtube.com/watch?v=oQnjntt9wJI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72278100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4020094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Planos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suporte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6852398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Planos de suporte disponíveis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93122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Basic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Developer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Business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Enterprise </a:t>
            </a:r>
            <a:r>
              <a:rPr lang="pt-BR" sz="2000" err="1">
                <a:latin typeface="Calibri"/>
                <a:cs typeface="Calibri"/>
              </a:rPr>
              <a:t>On-Ramp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Entreprise</a:t>
            </a:r>
          </a:p>
        </p:txBody>
      </p:sp>
    </p:spTree>
    <p:extLst>
      <p:ext uri="{BB962C8B-B14F-4D97-AF65-F5344CB8AC3E}">
        <p14:creationId xmlns:p14="http://schemas.microsoft.com/office/powerpoint/2010/main" val="1933138678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Plano Basic</a:t>
            </a:r>
            <a:endParaRPr lang="pt-BR"/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40798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Gratuito, incluído para todos os clientes da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Acesso ao atendimento ao cliente 24/7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Documentação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Whitepapers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Trusted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Advisor</a:t>
            </a:r>
            <a:r>
              <a:rPr lang="pt-BR" sz="2000">
                <a:latin typeface="Calibri"/>
                <a:cs typeface="Calibri"/>
              </a:rPr>
              <a:t>: recomendações de aumentar performance e aprimorar segurança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Personal</a:t>
            </a:r>
            <a:r>
              <a:rPr lang="pt-BR" sz="2000">
                <a:latin typeface="Calibri"/>
                <a:cs typeface="Calibri"/>
              </a:rPr>
              <a:t> Health Dashboard</a:t>
            </a:r>
          </a:p>
        </p:txBody>
      </p:sp>
    </p:spTree>
    <p:extLst>
      <p:ext uri="{BB962C8B-B14F-4D97-AF65-F5344CB8AC3E}">
        <p14:creationId xmlns:p14="http://schemas.microsoft.com/office/powerpoint/2010/main" val="223025025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Plano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Developer</a:t>
            </a:r>
            <a:endParaRPr lang="pt-BR" err="1"/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391890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Recomendado se está experimentando ou testando AWS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Tudo que o plano básico oferece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Orientações gerais SLA de até 24 horas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Sistemas afetados SLA de até 12 horas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Orientações gerais de arquitetura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</a:rPr>
              <a:t>AWS </a:t>
            </a:r>
            <a:r>
              <a:rPr lang="pt-BR" sz="2000" err="1">
                <a:latin typeface="Calibri"/>
                <a:ea typeface="Calibri"/>
                <a:cs typeface="Calibri"/>
              </a:rPr>
              <a:t>Trusted</a:t>
            </a:r>
            <a:r>
              <a:rPr lang="pt-BR" sz="2000">
                <a:latin typeface="Calibri"/>
                <a:ea typeface="Calibri"/>
                <a:cs typeface="Calibri"/>
              </a:rPr>
              <a:t> </a:t>
            </a:r>
            <a:r>
              <a:rPr lang="pt-BR" sz="2000" err="1">
                <a:latin typeface="Calibri"/>
                <a:ea typeface="Calibri"/>
                <a:cs typeface="Calibri"/>
              </a:rPr>
              <a:t>Advisor</a:t>
            </a:r>
            <a:r>
              <a:rPr lang="pt-BR" sz="2000">
                <a:latin typeface="Calibri"/>
                <a:ea typeface="Calibri"/>
                <a:cs typeface="Calibri"/>
              </a:rPr>
              <a:t>: verificações básicas de segurança e Cotas de Serviço</a:t>
            </a:r>
          </a:p>
        </p:txBody>
      </p:sp>
    </p:spTree>
    <p:extLst>
      <p:ext uri="{BB962C8B-B14F-4D97-AF65-F5344CB8AC3E}">
        <p14:creationId xmlns:p14="http://schemas.microsoft.com/office/powerpoint/2010/main" val="4263038841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Plano Business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287249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Nível mínimo recomendado para quem tem </a:t>
            </a:r>
            <a:r>
              <a:rPr lang="pt-BR" sz="2000" err="1">
                <a:latin typeface="Calibri"/>
                <a:cs typeface="Calibri"/>
              </a:rPr>
              <a:t>workloads</a:t>
            </a:r>
            <a:r>
              <a:rPr lang="pt-BR" sz="2000">
                <a:latin typeface="Calibri"/>
                <a:cs typeface="Calibri"/>
              </a:rPr>
              <a:t> em produção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Tudo que os planos anteriores incluem (Basic e </a:t>
            </a:r>
            <a:r>
              <a:rPr lang="pt-BR" sz="2000" err="1">
                <a:latin typeface="Calibri"/>
                <a:cs typeface="Calibri"/>
              </a:rPr>
              <a:t>Developer</a:t>
            </a:r>
            <a:r>
              <a:rPr lang="pt-BR" sz="200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Conjunto completo de verificações no AWS </a:t>
            </a:r>
            <a:r>
              <a:rPr lang="pt-BR" sz="2000" err="1">
                <a:latin typeface="Calibri"/>
                <a:cs typeface="Calibri"/>
              </a:rPr>
              <a:t>Trusted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Advisor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Contato direto por telefone com engenheiros de suporte a nuvem: SLA de 4h para resposta e caso sistema afetado 1h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Gerenciamento de eventos de infraestrutura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Orientações de arquitetura com base nos seus casos de uso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7776005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Plano Enterprise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On-Ramp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222854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Recomendado para quem tem </a:t>
            </a:r>
            <a:r>
              <a:rPr lang="pt-BR" sz="2000" err="1">
                <a:latin typeface="Calibri"/>
                <a:cs typeface="Calibri"/>
              </a:rPr>
              <a:t>workloads</a:t>
            </a:r>
            <a:r>
              <a:rPr lang="pt-BR" sz="2000">
                <a:latin typeface="Calibri"/>
                <a:cs typeface="Calibri"/>
              </a:rPr>
              <a:t> essenciais à produção ou aos negócios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Inclui todos os benefícios dos planos anteriores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SLA de resposta em caso de sistema essencial em menos de 30 minutos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Orientações de arquitetura com análise consultiva de acordo com as aplicações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Grupo de gerentes de contas técnicos para fornecer orientação</a:t>
            </a:r>
          </a:p>
        </p:txBody>
      </p:sp>
    </p:spTree>
    <p:extLst>
      <p:ext uri="{BB962C8B-B14F-4D97-AF65-F5344CB8AC3E}">
        <p14:creationId xmlns:p14="http://schemas.microsoft.com/office/powerpoint/2010/main" val="455336266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514294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Plano Enterprise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958023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Recomendado para quem tem negócios e/ou </a:t>
            </a:r>
            <a:r>
              <a:rPr lang="pt-BR" sz="2000" err="1">
                <a:latin typeface="Calibri"/>
                <a:cs typeface="Calibri"/>
              </a:rPr>
              <a:t>workloads</a:t>
            </a:r>
            <a:r>
              <a:rPr lang="pt-BR" sz="2000">
                <a:latin typeface="Calibri"/>
                <a:cs typeface="Calibri"/>
              </a:rPr>
              <a:t> essenciais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Inclui tudo dos planos anteriores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Trusted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Advisor</a:t>
            </a:r>
            <a:r>
              <a:rPr lang="pt-BR" sz="2000">
                <a:latin typeface="Calibri"/>
                <a:cs typeface="Calibri"/>
              </a:rPr>
              <a:t>: Recomendações priorizadas por time de contas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</a:rPr>
              <a:t>SLA de resposta em caso de sistema essencial em menos de 15 minutos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</a:rPr>
              <a:t>Gerente técnico de conta (TAM) dedicado a conta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</a:rPr>
              <a:t>Acesso a treinamentos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609172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Technical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Account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Manager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40798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TAM ou Gerente de conta técnico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Faz parte da equipe de suporte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São especialistas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Fornecem apoio no gerenciamento de eventos de infraestrutura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Apoia na revisão do </a:t>
            </a:r>
            <a:r>
              <a:rPr lang="pt-BR" sz="2000" err="1">
                <a:latin typeface="Calibri"/>
                <a:cs typeface="Calibri"/>
              </a:rPr>
              <a:t>Well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Architected</a:t>
            </a:r>
            <a:r>
              <a:rPr lang="pt-BR" sz="2000">
                <a:latin typeface="Calibri"/>
                <a:cs typeface="Calibri"/>
              </a:rPr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706647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Comparações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7F409BD8-2B32-3284-EF4B-23FECACE2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671" y="1695176"/>
            <a:ext cx="5319844" cy="24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65182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https://aws.amazon.com/pt/premiumsupport/plans/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https://aws.amazon.com/pt/architecture/well-architected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69727866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28162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AWS Marketplace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6829409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Marketplace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03685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Catálogo digital com ofertas de soluções de fornecedores independentes de software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Você pode procurar, testar e comprar software para ser executado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Toda oferta possui informações detalhadas de definição de preço, suporte e avaliação de outros clientes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Você também pode procurar soluções de software por setor e caso de uso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9978429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Categorias do AWS Marketplace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CA647D9A-8F9D-E23F-3946-D2D83651B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93" y="1545178"/>
            <a:ext cx="7162263" cy="310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12824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Como acessar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03685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hlinkClick r:id="rId3"/>
              </a:rPr>
              <a:t>https://aws.amazon.com/marketplace</a:t>
            </a:r>
            <a:endParaRPr lang="pt-BR" sz="200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8261529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https://aws.amazon.com/marketplace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https://aws.amazon.com/pt/partners/aws-marketplace/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63519424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238272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SzPts val="3200"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Assuntos complementares</a:t>
            </a:r>
            <a:endParaRPr lang="pt-BR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8895472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defRPr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temas que podem surgir no exame de certificação AWS Cloud </a:t>
            </a:r>
            <a:r>
              <a:rPr lang="pt-BR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Practitioner</a:t>
            </a:r>
            <a:endParaRPr lang="pt-BR" sz="2400" err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8375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https://aws.amazon.com/pt/types-of-cloud-computing/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endParaRPr kumimoji="0" lang="en-US" sz="24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21406973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Migrando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para AWS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AWS Well-Architected Framework</a:t>
            </a: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AWS Cloud Adoption Framework (AWS CAF)</a:t>
            </a:r>
          </a:p>
        </p:txBody>
      </p:sp>
    </p:spTree>
    <p:extLst>
      <p:ext uri="{BB962C8B-B14F-4D97-AF65-F5344CB8AC3E}">
        <p14:creationId xmlns:p14="http://schemas.microsoft.com/office/powerpoint/2010/main" val="4253271414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Família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AWS Snow</a:t>
            </a: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58697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Migrando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para AWS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337362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Migrando para a AWS</a:t>
            </a:r>
          </a:p>
        </p:txBody>
      </p:sp>
      <p:pic>
        <p:nvPicPr>
          <p:cNvPr id="3" name="Picture 3" descr="A picture containing text, computer, indoor, electronics&#10;&#10;Description automatically generated">
            <a:extLst>
              <a:ext uri="{FF2B5EF4-FFF2-40B4-BE49-F238E27FC236}">
                <a16:creationId xmlns:a16="http://schemas.microsoft.com/office/drawing/2014/main" id="{C4011E53-05A6-3F8D-8F00-4C408FAD6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47875"/>
            <a:ext cx="2743200" cy="1543050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46EFDAC2-13FD-5B42-FA4E-EFB9C818F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850" y="2099310"/>
            <a:ext cx="2743200" cy="144018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291C79B-0F76-8143-6FF5-F4217CE34076}"/>
              </a:ext>
            </a:extLst>
          </p:cNvPr>
          <p:cNvSpPr/>
          <p:nvPr/>
        </p:nvSpPr>
        <p:spPr>
          <a:xfrm>
            <a:off x="3962400" y="2317750"/>
            <a:ext cx="1200150" cy="927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45778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Estratégias de migração (6Rs)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40798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Rehosting</a:t>
            </a:r>
            <a:endParaRPr lang="en-US" err="1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Replatform</a:t>
            </a:r>
            <a:endParaRPr lang="en-US" err="1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Repurchasing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Retire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Retain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Refactoring</a:t>
            </a:r>
            <a:r>
              <a:rPr lang="pt-BR" sz="2000">
                <a:latin typeface="Calibri"/>
                <a:cs typeface="Calibri"/>
              </a:rPr>
              <a:t> ou </a:t>
            </a:r>
            <a:r>
              <a:rPr lang="pt-BR" sz="2000" err="1">
                <a:latin typeface="Calibri"/>
                <a:cs typeface="Calibri"/>
              </a:rPr>
              <a:t>Re-architecting</a:t>
            </a:r>
            <a:r>
              <a:rPr lang="pt-BR" sz="2000">
                <a:latin typeface="Calibri"/>
                <a:cs typeface="Calibri"/>
              </a:rPr>
              <a:t> 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70844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Rehosting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BC8FE1B1-C122-9141-83D6-A7B89783C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1590416"/>
            <a:ext cx="7575550" cy="276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90247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Replatform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70E2AE2-4630-0205-9A05-97D5872A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1332519"/>
            <a:ext cx="7569200" cy="362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15681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Repurchasing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561B745-9D89-B121-EEB0-68CC1C497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913468"/>
            <a:ext cx="6858000" cy="24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22943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Retain</a:t>
            </a:r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F772F29-4B26-C93C-6821-E601DA918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650" y="1831716"/>
            <a:ext cx="3365500" cy="201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47088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Retire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124167E-D2D7-E9AE-9E82-B1BFF4747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1630727"/>
            <a:ext cx="5657850" cy="244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6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575021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1800"/>
              </a:spcBef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Refactoring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 ou 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Re-architecting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 </a:t>
            </a: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CCB35378-6573-C646-F16B-5E5DBEAE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621843"/>
            <a:ext cx="8451850" cy="316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40806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https://aws.amazon.com/pt/blogs/enterprise-strategy/6-strategies-for-migrating-applications-to-the-cloud/</a:t>
            </a: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https://blog.tivit.com/quais-estrategias-adotar-na-jornada-de-migracao-para-a-nuvem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https://aws.amazon.com/pt/architecture/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2609213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6771298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AWS Cloud Adoption Framework (AWS CAF)</a:t>
            </a:r>
          </a:p>
          <a:p>
            <a:pPr>
              <a:lnSpc>
                <a:spcPct val="114999"/>
              </a:lnSpc>
              <a:defRPr/>
            </a:pP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0653494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Migrar para a nuvem é um trabalho de todos!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224618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Cenário global de transformação digital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Migrar é um trabalho árduo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Envolve todas as áreas de uma empresa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Cada área possui visões diferentes do todo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  <p:pic>
        <p:nvPicPr>
          <p:cNvPr id="3" name="Picture 3" descr="Shape&#10;&#10;Description automatically generated">
            <a:extLst>
              <a:ext uri="{FF2B5EF4-FFF2-40B4-BE49-F238E27FC236}">
                <a16:creationId xmlns:a16="http://schemas.microsoft.com/office/drawing/2014/main" id="{C38E7F04-FC48-8C58-8A1A-D7DA3CA75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898238"/>
            <a:ext cx="2743200" cy="20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47759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Cloud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Adoption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Framework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921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AWS CAF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Trabalho resultante de diversos processos de migração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Identifica recursos organizacionais que direcionam a preparação para a nuvem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Seis perspectivas: Negócios, Pessoas, Governança, Plataforma, Segurança e Operações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  <p:pic>
        <p:nvPicPr>
          <p:cNvPr id="4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95A90FD-2D87-DFD6-7141-ABBB8EEE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850" y="2288390"/>
            <a:ext cx="1797050" cy="17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01460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Negócios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921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Garante que a TI esteja alinhada às necessidades de negócio e que os investimentos em TI estejam vinculados aos principais resultados dos negócios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415580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Pessoas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921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Alteração da estrutura organizacional para aderir a nuvem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Buscar entender as funções organizacionais e possíveis lacunas a preencher para atender as habilidades necessárias</a:t>
            </a:r>
          </a:p>
        </p:txBody>
      </p:sp>
    </p:spTree>
    <p:extLst>
      <p:ext uri="{BB962C8B-B14F-4D97-AF65-F5344CB8AC3E}">
        <p14:creationId xmlns:p14="http://schemas.microsoft.com/office/powerpoint/2010/main" val="4111882576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Governança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921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Busca alinhar habilidades e processos para alinhar estratégia de negócios e TI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Busca minimizar riscos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Busca entender como atualizar habilidades e processos de equipes necessários para garantir governança dos negócios na nuvem</a:t>
            </a:r>
          </a:p>
        </p:txBody>
      </p:sp>
    </p:spTree>
    <p:extLst>
      <p:ext uri="{BB962C8B-B14F-4D97-AF65-F5344CB8AC3E}">
        <p14:creationId xmlns:p14="http://schemas.microsoft.com/office/powerpoint/2010/main" val="55643521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Plataforma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921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Inclui princípios e padrões para implementação de novas soluções na nuvem e migração de cargas de trabalho locais para a nuvem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Use uma variedade de modelos arquitetônicos para entender e comunicar a estrutura dos sistemas de TI e suas relações. Descreva a arquitetura do ambiente de destino em detalhes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87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5" y="87046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Modelos de implantação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3829392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Segurança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921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 perspectiva de segurança garante que a organização atenda aos objetivos de segurança de visibilidade, auditoria, controle e agilidade</a:t>
            </a:r>
            <a:endParaRPr lang="pt-BR" sz="200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Use o AWS CAF para estruturar a seleção e a implementação de controles de segurança que atendam às necessidades da organização</a:t>
            </a:r>
            <a:endParaRPr lang="en-US" sz="200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90259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Operações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921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 perspectiva de operações ajuda você a habilitar, executar, usar, operar e recuperar cargas de trabalho de TI para o nível definido com os stakeholders da empresa</a:t>
            </a:r>
            <a:endParaRPr lang="en-US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0709864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https://aws.amazon.com/pt/professional-services/CAF/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69774471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0617280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AWS Well-Architected Framework</a:t>
            </a:r>
          </a:p>
          <a:p>
            <a:pPr>
              <a:lnSpc>
                <a:spcPct val="114999"/>
              </a:lnSpc>
              <a:defRPr/>
            </a:pP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326577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 arquitetura de solução</a:t>
            </a:r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94F57A9-5D45-B404-F43F-4EEB5BC7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1286432"/>
            <a:ext cx="5340350" cy="366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35462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Uma melhoria importante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0A3D160-0D7F-C0F9-5F30-1DE628A4B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448413"/>
            <a:ext cx="6940550" cy="33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19295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21904" y="55733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Well-Architected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Framework</a:t>
            </a:r>
            <a:endParaRPr lang="en-US"/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921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Ajuda a construir infraestruturas seguras, resilientes, eficientes e de alta performance para aplicações e </a:t>
            </a:r>
            <a:r>
              <a:rPr lang="pt-BR" sz="2000" err="1">
                <a:latin typeface="Calibri"/>
                <a:cs typeface="Calibri"/>
              </a:rPr>
              <a:t>workloads</a:t>
            </a:r>
            <a:r>
              <a:rPr lang="pt-BR" sz="2000">
                <a:latin typeface="Calibri"/>
                <a:cs typeface="Calibri"/>
              </a:rPr>
              <a:t>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Descreve os principais conceitos, princípios de projeto e práticas recomendadas para projetar e executar </a:t>
            </a:r>
            <a:r>
              <a:rPr lang="pt-BR" sz="2000" err="1">
                <a:latin typeface="Calibri"/>
                <a:cs typeface="Calibri"/>
              </a:rPr>
              <a:t>workloads</a:t>
            </a:r>
            <a:r>
              <a:rPr lang="pt-BR" sz="2000">
                <a:latin typeface="Calibri"/>
                <a:cs typeface="Calibri"/>
              </a:rPr>
              <a:t> na nuvem</a:t>
            </a:r>
          </a:p>
        </p:txBody>
      </p:sp>
    </p:spTree>
    <p:extLst>
      <p:ext uri="{BB962C8B-B14F-4D97-AF65-F5344CB8AC3E}">
        <p14:creationId xmlns:p14="http://schemas.microsoft.com/office/powerpoint/2010/main" val="2114440195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21904" y="55733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6 pilares do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Well-Architected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921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Excelência operacional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Segurança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Confiabilidade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Eficiência de performance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Sustentabilidade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Otimização de custos</a:t>
            </a:r>
          </a:p>
          <a:p>
            <a:pPr>
              <a:spcBef>
                <a:spcPts val="1800"/>
              </a:spcBef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5988389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https://aws.amazon.com/pt/architecture/well-architected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https://aws.amazon.com/architecture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92146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 que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modelos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implantação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B54F0358-F40D-1C05-BF9D-67274D5ECB43}"/>
              </a:ext>
            </a:extLst>
          </p:cNvPr>
          <p:cNvSpPr txBox="1"/>
          <p:nvPr/>
        </p:nvSpPr>
        <p:spPr>
          <a:xfrm>
            <a:off x="565525" y="1954103"/>
            <a:ext cx="7724587" cy="170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Modelos de implantação se relaciona com como os recursos de computação estão estruturados e distribuídos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Em outras palavras, onde o serviço está implantado</a:t>
            </a:r>
          </a:p>
        </p:txBody>
      </p:sp>
    </p:spTree>
    <p:extLst>
      <p:ext uri="{BB962C8B-B14F-4D97-AF65-F5344CB8AC3E}">
        <p14:creationId xmlns:p14="http://schemas.microsoft.com/office/powerpoint/2010/main" val="1301212307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2093088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Família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AWS Snow</a:t>
            </a:r>
          </a:p>
          <a:p>
            <a:pPr>
              <a:lnSpc>
                <a:spcPct val="114999"/>
              </a:lnSpc>
              <a:defRPr/>
            </a:pP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697851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Computação de borda e migração de dados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72220" y="21890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Desafio: migrar/copiar uma grande quantidade de dados de um data center para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Uma rede com velocidade de 1Gbps move 1 PB de dados em cerca de 100 dias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129647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Família 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Snow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72220" y="21890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Snowcone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Snowball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Snowmobile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B011CC0F-E389-7468-7938-B8BD825DD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350" y="2208572"/>
            <a:ext cx="5149850" cy="16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07505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Snowcone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72220" y="21890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Até 8TB HDD e 14TB 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Serve para computação de borda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Recebe em casa, copia os dados e envia para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  <p:pic>
        <p:nvPicPr>
          <p:cNvPr id="6" name="Picture 6" descr="A picture containing indoor, electronics, kitchen, oven&#10;&#10;Description automatically generated">
            <a:extLst>
              <a:ext uri="{FF2B5EF4-FFF2-40B4-BE49-F238E27FC236}">
                <a16:creationId xmlns:a16="http://schemas.microsoft.com/office/drawing/2014/main" id="{6B0CAFB2-31D0-D486-1BA3-9976FD3DD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0" y="1283653"/>
            <a:ext cx="2743200" cy="190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28125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Snowball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2873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Acelere a mudança de dados offline ou o armazenamento remoto para a nuvem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Duas categorias: Otimizado para computação e armazenamento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Conecta em racks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Alto poder de computação para processamento de dados local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Compatível com AWS Lambda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2646647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Snowball</a:t>
            </a:r>
          </a:p>
        </p:txBody>
      </p:sp>
      <p:pic>
        <p:nvPicPr>
          <p:cNvPr id="3" name="Picture 3" descr="A picture containing text, lined&#10;&#10;Description automatically generated">
            <a:extLst>
              <a:ext uri="{FF2B5EF4-FFF2-40B4-BE49-F238E27FC236}">
                <a16:creationId xmlns:a16="http://schemas.microsoft.com/office/drawing/2014/main" id="{20696B75-1391-1D28-793A-84A17E5A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511300"/>
            <a:ext cx="3790950" cy="2844800"/>
          </a:xfrm>
          <a:prstGeom prst="rect">
            <a:avLst/>
          </a:prstGeom>
        </p:spPr>
      </p:pic>
      <p:pic>
        <p:nvPicPr>
          <p:cNvPr id="4" name="Picture 4" descr="A picture containing floor, indoor, orange&#10;&#10;Description automatically generated">
            <a:extLst>
              <a:ext uri="{FF2B5EF4-FFF2-40B4-BE49-F238E27FC236}">
                <a16:creationId xmlns:a16="http://schemas.microsoft.com/office/drawing/2014/main" id="{6C934B6C-804C-3250-B355-8DB6612FF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00" y="15621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90838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Snowmobile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1420" y="1522288"/>
            <a:ext cx="6825608" cy="3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Transferência massiva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Capacidade 100 PB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Para migração de uma grande quantidade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Desligamento de data center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Impermeável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Supressão de fogo, GPS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0325098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Snowmobile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CFDDAB3-DF4B-6AD0-3CE8-1E49B26C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422605"/>
            <a:ext cx="5035550" cy="335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20075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https://aws.amazon.com/pt/snow/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https://aws.amazon.com/pt/snowmobile/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https://aws.amazon.com/pt/snowball/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https://aws.amazon.com/pt/snowcone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74053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On-premise,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Híbrido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Cloud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511CB36-DDFD-5177-7261-6B11D3093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977" y="1513299"/>
            <a:ext cx="5322046" cy="29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40636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255245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SzPts val="3200"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Dicas</a:t>
            </a:r>
            <a:r>
              <a:rPr lang="pt-BR" sz="4000"/>
              <a:t> 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de Estudo para o Exame AWS Cloud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Practitioner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6882060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defRPr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Orientações gerais sobre o exame, dicas de estudo e materiais para preparação</a:t>
            </a:r>
            <a:endParaRPr lang="pt-BR" sz="2400" err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9445731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Por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quê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tirar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certificação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?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Compra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do voucher</a:t>
            </a:r>
            <a:endParaRPr lang="en-US"/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Estrutura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exame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521326102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Estudo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material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apoio</a:t>
            </a: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3817031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Por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quê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tirar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a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certificação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?</a:t>
            </a:r>
          </a:p>
          <a:p>
            <a:pPr>
              <a:lnSpc>
                <a:spcPct val="114999"/>
              </a:lnSpc>
              <a:defRPr/>
            </a:pP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4009876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Reflexões que podemos fazer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1420" y="1522288"/>
            <a:ext cx="6825608" cy="2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É para mim ?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Mercado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Cloud: tendência mundial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Exame para todos os perfis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Faz parte do </a:t>
            </a:r>
            <a:r>
              <a:rPr lang="pt-BR" sz="2000" i="1">
                <a:latin typeface="Calibri"/>
                <a:cs typeface="Calibri"/>
              </a:rPr>
              <a:t>path </a:t>
            </a:r>
            <a:r>
              <a:rPr lang="pt-BR" sz="2000">
                <a:latin typeface="Calibri"/>
                <a:cs typeface="Calibri"/>
              </a:rPr>
              <a:t>de certificações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147072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6720691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Estrutura do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exame</a:t>
            </a:r>
          </a:p>
          <a:p>
            <a:pPr>
              <a:lnSpc>
                <a:spcPct val="114999"/>
              </a:lnSpc>
              <a:defRPr/>
            </a:pP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4730564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Visão geral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DC58A7-1BC3-CA92-07BC-D301FB67E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1528618"/>
            <a:ext cx="2743200" cy="31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16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https://aws.amazon.com/pt/types-of-cloud-computing/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https://www.vmware.com/br/topics/glossary/content/private-cloud.html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https://docs.aws.amazon.com/pt_br/whitepapers/latest/aws-overview/types-of-cloud-computing.html</a:t>
            </a:r>
            <a:endParaRPr lang="en-US" sz="2400" b="1" u="sng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https://medium.com/sysadminas/modelos-de-implanta%C3%A7%C3%A3o-de-cloud-3d1256148a6c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endParaRPr kumimoji="0" lang="en-US" sz="24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0559151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Idiomas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9FA4C5B-98DC-391C-EAC4-185A3537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0" y="1551427"/>
            <a:ext cx="2743200" cy="23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74788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Tipos de questões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1420" y="1522288"/>
            <a:ext cx="6825608" cy="2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Múltipla escolha: tem uma resposta correta e três incorretas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Resposta múltipla: tem duas ou mais respostas corretas dentre cinco ou mais opções de resposta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As perguntas não respondidas são pontuadas como incorretas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Não há penalidade por tentar adivinhar</a:t>
            </a:r>
            <a:endParaRPr lang="pt-BR" sz="200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7860933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Conteúdo não pontuado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1420" y="1522288"/>
            <a:ext cx="6825608" cy="2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15 perguntas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Para fins de avaliação de performance dos candidatos para futuros exames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Não há sinalização de questões não pontuadas</a:t>
            </a:r>
          </a:p>
        </p:txBody>
      </p:sp>
    </p:spTree>
    <p:extLst>
      <p:ext uri="{BB962C8B-B14F-4D97-AF65-F5344CB8AC3E}">
        <p14:creationId xmlns:p14="http://schemas.microsoft.com/office/powerpoint/2010/main" val="2915791685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Aprovação mínima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1420" y="1522288"/>
            <a:ext cx="6825608" cy="2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Pontuação de 0 a 1000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Aprovado: 700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0997788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Domínios de conhecimento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7B7FE89C-4A49-0F40-2605-34FF8963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69703"/>
            <a:ext cx="6534150" cy="178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84828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Página e guia do exame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1420" y="1522288"/>
            <a:ext cx="6825608" cy="2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b="1" u="sng"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https://aws.amazon.com/pt/certification/certified-cloud-practitioner/</a:t>
            </a:r>
            <a:endParaRPr lang="pt-BR" sz="2000" b="1" u="sng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7837990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3600732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Compra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voucher</a:t>
            </a:r>
          </a:p>
          <a:p>
            <a:pPr>
              <a:lnSpc>
                <a:spcPct val="114999"/>
              </a:lnSpc>
              <a:defRPr/>
            </a:pP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1689002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Vamos comprar um voucher ?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4C910884-53F5-9A07-71B7-27D894D22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50" y="1835150"/>
            <a:ext cx="20955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17375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2158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1833060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Estudo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 material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apoio</a:t>
            </a:r>
          </a:p>
          <a:p>
            <a:pPr>
              <a:lnSpc>
                <a:spcPct val="114999"/>
              </a:lnSpc>
              <a:defRPr/>
            </a:pP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2505621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Sugestões de como se organizar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1420" y="1522288"/>
            <a:ext cx="6825608" cy="2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Horário fixo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Siga nosso material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Pratique o conhecimento adquirido por meio de simulados e compartilhando seu conhecimento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Simulados são muito importantes!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9173429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Sugestões de como se organizar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1420" y="1522288"/>
            <a:ext cx="6825608" cy="2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Sugestão: Mapas mentais e </a:t>
            </a:r>
            <a:r>
              <a:rPr lang="pt-BR" sz="2000" err="1">
                <a:latin typeface="Calibri"/>
                <a:cs typeface="Calibri"/>
              </a:rPr>
              <a:t>flashcards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Não se limite a uma única fonte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Minha experiência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1164734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Material de apoio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1420" y="1522288"/>
            <a:ext cx="6825608" cy="2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Página do Exame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b="1" u="sng" dirty="0"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https://aws.amazon.com/pt/training/learn-about/cloud-practitioner/</a:t>
            </a:r>
            <a:endParaRPr lang="pt-BR" sz="2000" b="1" u="sng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Youtube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Simulados!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3780337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82211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Infraestrutura Global AWS</a:t>
            </a: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0664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Compreender o que é Infraestrutura Global AWS e estrutura adjacente bem como também conhecer sobre provisão de recursos e interação com serviços.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5630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 que é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Infraestrutura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Global AWS ?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>
              <a:buSzPts val="2800"/>
            </a:pP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2</a:t>
            </a:r>
            <a:endParaRPr sz="2800" b="1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Regiões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 Zonas de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disponibilidade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1" indent="0" algn="ctr" defTabSz="914400" eaLnBrk="1" fontAlgn="auto" latinLnBrk="0" hangingPunct="1">
              <a:buSzPts val="2800"/>
              <a:buFont typeface="Arial"/>
              <a:buNone/>
              <a:tabLst/>
              <a:defRPr/>
            </a:pP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3</a:t>
            </a:r>
            <a:endParaRPr sz="2800" b="1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62750" y="375540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presença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002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>
              <a:buSzPts val="2800"/>
            </a:pP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4</a:t>
            </a:r>
            <a:endParaRPr sz="2800" b="1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Provisionamento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AWS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5042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3602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Infraestrutura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Global AWS ?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3696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Infraestrutura Global AWS é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DFAEEB59-3DF2-B1F1-D17D-257B33498E38}"/>
              </a:ext>
            </a:extLst>
          </p:cNvPr>
          <p:cNvSpPr txBox="1"/>
          <p:nvPr/>
        </p:nvSpPr>
        <p:spPr>
          <a:xfrm>
            <a:off x="302560" y="1620372"/>
            <a:ext cx="8279865" cy="230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Infraestrutura de datacenters em todo o mundo que fornecem os diversos serviços que você pode utilizar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Composto por Regiões e Zonas de disponibilidade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Vantagens: Alta disponibilidade,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Tolerância a falhas</a:t>
            </a:r>
          </a:p>
        </p:txBody>
      </p:sp>
    </p:spTree>
    <p:extLst>
      <p:ext uri="{BB962C8B-B14F-4D97-AF65-F5344CB8AC3E}">
        <p14:creationId xmlns:p14="http://schemas.microsoft.com/office/powerpoint/2010/main" val="30838039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D374F4-3102-F97F-DC6E-6CE78A03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75" y="369794"/>
            <a:ext cx="7465445" cy="460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88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exame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https://aws.amazon.com/pt/about-aws/global-infrastructure/?p=ngi&amp;loc=1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464983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9571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Regiões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e Zonas de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disponibilidade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9463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Regiões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Locais onde são hospedados os data centers da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Cada Região possuem locais isolados chamados Zonas de 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Todas as regiões são conectadas com rede de alta velocidade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Isolamento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Regulação de dados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local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2768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Zonas de Disponibilidade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Também chamadas de 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AZs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Availability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Zones)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Agrupamento de datacenters isolados dentro de uma Região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Rede, energia e conectividade redundantes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Próximas o suficiente para manter baixa latência, longe o suficiente para evitar que um desastre afete mais de uma AZ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Recomendação: Execute pelo menos em duas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AZs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4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Zonas de Disponibilidade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10F8CE-A997-E149-5E07-7331F04D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49" y="1481050"/>
            <a:ext cx="6185997" cy="321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605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https://docs.aws.amazon.com/pt_br/AmazonRDS/latest/UserGuide/Concepts.RegionsAndAvailabilityZones.html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https://aws.amazon.com/pt/about-aws/global-infrastructure/regions_az/?p=ngi&amp;loc=2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https://aws.amazon.com/pt/about-aws/global-infrastructure/regional-product-services/?p=ngi&amp;loc=4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endParaRPr kumimoji="0"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61522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8067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Pontos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presença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4970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Pontos de presença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Também chamado de Edge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locations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, Locais de borda ou Redes de borda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Funcionam como pontos específicos pelo globo para distribuir conteúdo de forma rápida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Exemplos de serviços que se encontram nos locais de borda: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Route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53(DNS), Cloud Front(CDN)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64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prova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para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DFAEEB59-3DF2-B1F1-D17D-257B33498E38}"/>
              </a:ext>
            </a:extLst>
          </p:cNvPr>
          <p:cNvSpPr txBox="1"/>
          <p:nvPr/>
        </p:nvSpPr>
        <p:spPr>
          <a:xfrm>
            <a:off x="302559" y="1344707"/>
            <a:ext cx="8279865" cy="3405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Recomendação AWS: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6 (Seis) meses de exposição à AWS Cloud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Compreensão básica dos serviços de TI e seus usos na plataforma da AWS Cloud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Conhecimento dos principais serviços e casos de uso da AWS, modelos de cobrança e preços, conceitos de segurança e como a nuvem afeta seus negócios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Pontos de presença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17E78C-1004-1F44-2339-879782C9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41" y="1356050"/>
            <a:ext cx="6682032" cy="37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53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CloudFront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9A4B2F23-8419-885C-AAED-FEA50B10E09F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Serviço de entrega de conteúdo: CDN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Melhora a performance do seu serviço (baixa latência, alta taxa de transferência)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Provê conteúdo o mais próximo possível do seu usuário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8734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Route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53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9A4B2F23-8419-885C-AAED-FEA50B10E09F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Serviço de DNS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Ajuda os clientes a redirecionar corretamente as requisições</a:t>
            </a:r>
          </a:p>
        </p:txBody>
      </p:sp>
    </p:spTree>
    <p:extLst>
      <p:ext uri="{BB962C8B-B14F-4D97-AF65-F5344CB8AC3E}">
        <p14:creationId xmlns:p14="http://schemas.microsoft.com/office/powerpoint/2010/main" val="2688848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https://aws.amazon.com/pt/products/networking/edge-networking/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https://aws.amazon.com/pt/cloudfront/getting-started/?nc=sn&amp;loc=4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Como </a:t>
            </a:r>
            <a:r>
              <a:rPr kumimoji="0" lang="en-US" sz="2000" b="1" i="0" u="sng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o Cloud Front https://www.youtube.com/watch?v=A7PCmh6-YKs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https://aws.amazon.com/pt/cloudfront/features/?whats-new-cloudfront.sort-by=item.additionalFields.postDateTime&amp;whats-new-cloudfront.sort-order=desc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endParaRPr kumimoji="0"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341627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2906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Provisionamento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na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AWS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44760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Como é possível interagir com serviços AWS ?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Console de gerenciamento</a:t>
            </a:r>
          </a:p>
          <a:p>
            <a:pPr marL="342900" lvl="6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AWS CL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</a:t>
            </a:r>
          </a:p>
          <a:p>
            <a:pPr marL="342900" lvl="7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SDKs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3909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Console de gerenciamento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iagrama">
            <a:extLst>
              <a:ext uri="{FF2B5EF4-FFF2-40B4-BE49-F238E27FC236}">
                <a16:creationId xmlns:a16="http://schemas.microsoft.com/office/drawing/2014/main" id="{18295383-7B37-CF80-27A8-B9B50963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76" y="1803503"/>
            <a:ext cx="5685024" cy="153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544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Console de gerenciamento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9C5D81AD-A26A-B638-A3D1-5F15E64ABF02}"/>
              </a:ext>
            </a:extLst>
          </p:cNvPr>
          <p:cNvSpPr txBox="1"/>
          <p:nvPr/>
        </p:nvSpPr>
        <p:spPr>
          <a:xfrm>
            <a:off x="563550" y="1487025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Interface web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Site: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  <a:hlinkClick r:id="rId3"/>
              </a:rPr>
              <a:t>https://aws.amazon.com/pt/console/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89478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CLI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0415B735-8607-95CE-0A7B-EB4DF95FC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628968"/>
            <a:ext cx="83439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01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Domínios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abordados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1BE962-5E24-54B6-E002-E2424E66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1952905"/>
            <a:ext cx="7572375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CLI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85717CEE-9830-A945-260B-E28464A24E9A}"/>
              </a:ext>
            </a:extLst>
          </p:cNvPr>
          <p:cNvSpPr txBox="1"/>
          <p:nvPr/>
        </p:nvSpPr>
        <p:spPr>
          <a:xfrm>
            <a:off x="563550" y="1487025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Instalado na sua máquina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Opera com APIs da AWS através de linha de comando</a:t>
            </a:r>
          </a:p>
        </p:txBody>
      </p:sp>
    </p:spTree>
    <p:extLst>
      <p:ext uri="{BB962C8B-B14F-4D97-AF65-F5344CB8AC3E}">
        <p14:creationId xmlns:p14="http://schemas.microsoft.com/office/powerpoint/2010/main" val="34855174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SDKs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0CF8D3DA-B1C5-A8CF-D90D-BE99630D0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82" y="2212013"/>
            <a:ext cx="7386436" cy="1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613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SDKs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Acesso as APIs AWS através de SDK</a:t>
            </a:r>
          </a:p>
          <a:p>
            <a:pPr marL="342900" lvl="6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SDK possui versões em diversas linguagens, como: Java, C#, Go, Python, Javascript</a:t>
            </a:r>
          </a:p>
        </p:txBody>
      </p:sp>
    </p:spTree>
    <p:extLst>
      <p:ext uri="{BB962C8B-B14F-4D97-AF65-F5344CB8AC3E}">
        <p14:creationId xmlns:p14="http://schemas.microsoft.com/office/powerpoint/2010/main" val="36577472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Provisionando infraestrutura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Elastic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Beanstalk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  <a:p>
            <a:pPr marL="342900" lvl="6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CloudFormation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12613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Beanstalk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346CC9DD-0364-A804-8A5F-9875FD42F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32" y="1341413"/>
            <a:ext cx="6360336" cy="37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864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4781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CloudFormation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CBCEE44-6778-8325-6A81-424BF85B4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59" y="1558738"/>
            <a:ext cx="7543800" cy="29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964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https://aws.amazon.com/pt/console/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https://aws.amazon.com/pt/cli/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https://aws.amazon.com/pt/sdk-for-java/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https://aws.amazon.com/pt/sdk-for-net/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https://aws.amazon.com/pt/sdk-for-go/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https://aws.amazon.com/pt/elasticbeanstalk/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https://aws.amazon.com/pt/cloudformation/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endParaRPr kumimoji="0"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80069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4891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Computação em AWS</a:t>
            </a: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0841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Conhecer os principais serviços de computação na AWS.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1270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Questões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E90D1964-3003-83A8-E0A6-1C092292ADB7}"/>
              </a:ext>
            </a:extLst>
          </p:cNvPr>
          <p:cNvSpPr txBox="1"/>
          <p:nvPr/>
        </p:nvSpPr>
        <p:spPr>
          <a:xfrm>
            <a:off x="632011" y="1481049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Tipos de Questão: Múltipla escolha,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Resposta múltipla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Quantidade: 65 questões, sendo 50 avaliadas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Aprovação: 70% (Pontuação de 0 a 1000, mínimo 700)</a:t>
            </a:r>
          </a:p>
        </p:txBody>
      </p:sp>
    </p:spTree>
    <p:extLst>
      <p:ext uri="{BB962C8B-B14F-4D97-AF65-F5344CB8AC3E}">
        <p14:creationId xmlns:p14="http://schemas.microsoft.com/office/powerpoint/2010/main" val="40980768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Elastic Compute Cloud – EC2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Amazon EC2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AutoScaling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62750" y="375540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Elastic Load Balancing – ELB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719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4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Serviços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mensageria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Google Shape;183;p17">
            <a:extLst>
              <a:ext uri="{FF2B5EF4-FFF2-40B4-BE49-F238E27FC236}">
                <a16:creationId xmlns:a16="http://schemas.microsoft.com/office/drawing/2014/main" id="{EF72B5E4-05E2-BCEB-B25E-CFCBC4D58BA7}"/>
              </a:ext>
            </a:extLst>
          </p:cNvPr>
          <p:cNvSpPr txBox="1"/>
          <p:nvPr/>
        </p:nvSpPr>
        <p:spPr>
          <a:xfrm>
            <a:off x="678554" y="279840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5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" name="Google Shape;184;p17">
            <a:extLst>
              <a:ext uri="{FF2B5EF4-FFF2-40B4-BE49-F238E27FC236}">
                <a16:creationId xmlns:a16="http://schemas.microsoft.com/office/drawing/2014/main" id="{E74A5CD4-2BCB-7B41-4473-5669635D96BE}"/>
              </a:ext>
            </a:extLst>
          </p:cNvPr>
          <p:cNvSpPr/>
          <p:nvPr/>
        </p:nvSpPr>
        <p:spPr>
          <a:xfrm>
            <a:off x="2208963" y="285554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Computação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" name="Google Shape;183;p17">
            <a:extLst>
              <a:ext uri="{FF2B5EF4-FFF2-40B4-BE49-F238E27FC236}">
                <a16:creationId xmlns:a16="http://schemas.microsoft.com/office/drawing/2014/main" id="{943B259A-0280-B069-98EB-E7A38EC754BE}"/>
              </a:ext>
            </a:extLst>
          </p:cNvPr>
          <p:cNvSpPr txBox="1"/>
          <p:nvPr/>
        </p:nvSpPr>
        <p:spPr>
          <a:xfrm>
            <a:off x="678554" y="374507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6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Google Shape;184;p17">
            <a:extLst>
              <a:ext uri="{FF2B5EF4-FFF2-40B4-BE49-F238E27FC236}">
                <a16:creationId xmlns:a16="http://schemas.microsoft.com/office/drawing/2014/main" id="{43CD3E5A-0D7E-8286-7A20-A2F34DB0A60C}"/>
              </a:ext>
            </a:extLst>
          </p:cNvPr>
          <p:cNvSpPr/>
          <p:nvPr/>
        </p:nvSpPr>
        <p:spPr>
          <a:xfrm>
            <a:off x="2208963" y="380221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Containers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AWS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9047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42999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Elastic Compute Cloud – EC2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5834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cenário real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5AFC6FF-EE31-08B5-7B4B-1CCD6C844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0" y="1775440"/>
            <a:ext cx="3790949" cy="1992956"/>
          </a:xfrm>
          <a:prstGeom prst="rect">
            <a:avLst/>
          </a:prstGeom>
        </p:spPr>
      </p:pic>
      <p:pic>
        <p:nvPicPr>
          <p:cNvPr id="6" name="Imagem 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51FF03D5-65DA-917E-3E21-A49C57964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041" y="1662535"/>
            <a:ext cx="3697942" cy="2218765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C71B2175-A3E1-1836-A7A1-4206B2394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497" y="3348318"/>
            <a:ext cx="1424926" cy="1707776"/>
          </a:xfrm>
          <a:prstGeom prst="rect">
            <a:avLst/>
          </a:prstGeom>
        </p:spPr>
      </p:pic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992A1864-8EC5-C425-7250-087694B26E2A}"/>
              </a:ext>
            </a:extLst>
          </p:cNvPr>
          <p:cNvCxnSpPr>
            <a:cxnSpLocks/>
            <a:stCxn id="6" idx="2"/>
            <a:endCxn id="10" idx="3"/>
          </p:cNvCxnSpPr>
          <p:nvPr/>
        </p:nvCxnSpPr>
        <p:spPr>
          <a:xfrm rot="5400000">
            <a:off x="5692265" y="3324459"/>
            <a:ext cx="320906" cy="14345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979B53D0-7E95-44E7-475C-B9E9780C4305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2824766" y="3316475"/>
            <a:ext cx="433810" cy="13376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9432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Vou montar esse data center!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C71B2175-A3E1-1836-A7A1-4206B2394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38" y="2362203"/>
            <a:ext cx="1424926" cy="1707776"/>
          </a:xfrm>
          <a:prstGeom prst="rect">
            <a:avLst/>
          </a:prstGeom>
        </p:spPr>
      </p:pic>
      <p:pic>
        <p:nvPicPr>
          <p:cNvPr id="5" name="Imagem 4" descr="Loja com janelas de vidro&#10;&#10;Descrição gerada automaticamente">
            <a:extLst>
              <a:ext uri="{FF2B5EF4-FFF2-40B4-BE49-F238E27FC236}">
                <a16:creationId xmlns:a16="http://schemas.microsoft.com/office/drawing/2014/main" id="{1268774B-86C2-29CA-D79B-5D3BEF651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320" y="1804570"/>
            <a:ext cx="5018742" cy="2823042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A7F7CCDF-1BA7-C463-B956-2E94577BA75B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270864" y="3065929"/>
            <a:ext cx="1008456" cy="1501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483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Vou montar esse data center!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Imagem 5" descr="Homem com roupa azul&#10;&#10;Descrição gerada automaticamente com confiança média">
            <a:extLst>
              <a:ext uri="{FF2B5EF4-FFF2-40B4-BE49-F238E27FC236}">
                <a16:creationId xmlns:a16="http://schemas.microsoft.com/office/drawing/2014/main" id="{4C0DCB81-9B13-D777-2031-B780F4313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131" y="1682751"/>
            <a:ext cx="2507491" cy="1504495"/>
          </a:xfrm>
          <a:prstGeom prst="rect">
            <a:avLst/>
          </a:prstGeom>
        </p:spPr>
      </p:pic>
      <p:pic>
        <p:nvPicPr>
          <p:cNvPr id="9" name="Imagem 8" descr="Circuito eletrônico com fios&#10;&#10;Descrição gerada automaticamente com confiança média">
            <a:extLst>
              <a:ext uri="{FF2B5EF4-FFF2-40B4-BE49-F238E27FC236}">
                <a16:creationId xmlns:a16="http://schemas.microsoft.com/office/drawing/2014/main" id="{4A498F3B-EBFC-4800-38BC-067CF1FE7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622" y="1682751"/>
            <a:ext cx="2863574" cy="1504495"/>
          </a:xfrm>
          <a:prstGeom prst="rect">
            <a:avLst/>
          </a:prstGeom>
        </p:spPr>
      </p:pic>
      <p:pic>
        <p:nvPicPr>
          <p:cNvPr id="12" name="Imagem 11" descr="Uma imagem contendo no interior, computador, cozinha, balcão&#10;&#10;Descrição gerada automaticamente">
            <a:extLst>
              <a:ext uri="{FF2B5EF4-FFF2-40B4-BE49-F238E27FC236}">
                <a16:creationId xmlns:a16="http://schemas.microsoft.com/office/drawing/2014/main" id="{7B8D9FD3-ACB0-9C4D-F027-412E8EFA2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622" y="3187246"/>
            <a:ext cx="3166986" cy="1654751"/>
          </a:xfrm>
          <a:prstGeom prst="rect">
            <a:avLst/>
          </a:prstGeom>
        </p:spPr>
      </p:pic>
      <p:pic>
        <p:nvPicPr>
          <p:cNvPr id="14" name="Imagem 13" descr="Homem em pé em porta de vidro&#10;&#10;Descrição gerada automaticamente">
            <a:extLst>
              <a:ext uri="{FF2B5EF4-FFF2-40B4-BE49-F238E27FC236}">
                <a16:creationId xmlns:a16="http://schemas.microsoft.com/office/drawing/2014/main" id="{59451AE8-9113-252A-801D-285A7AFFC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91" y="1674158"/>
            <a:ext cx="2513257" cy="1795184"/>
          </a:xfrm>
          <a:prstGeom prst="rect">
            <a:avLst/>
          </a:prstGeom>
        </p:spPr>
      </p:pic>
      <p:pic>
        <p:nvPicPr>
          <p:cNvPr id="17" name="Imagem 16" descr="Metrô passando por cima de entrada de estabelecimento&#10;&#10;Descrição gerada automaticamente com confiança média">
            <a:extLst>
              <a:ext uri="{FF2B5EF4-FFF2-40B4-BE49-F238E27FC236}">
                <a16:creationId xmlns:a16="http://schemas.microsoft.com/office/drawing/2014/main" id="{A0C6114A-E423-6F5B-31EB-4D11AED4E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6248" y="3187246"/>
            <a:ext cx="2745374" cy="183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571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$$$$$$....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" name="Imagem 12" descr="Uma imagem contendo pessoa, no interior, homem, segurando&#10;&#10;Descrição gerada automaticamente">
            <a:extLst>
              <a:ext uri="{FF2B5EF4-FFF2-40B4-BE49-F238E27FC236}">
                <a16:creationId xmlns:a16="http://schemas.microsoft.com/office/drawing/2014/main" id="{0CC4ED6D-3C3B-EE2F-EB56-27FF1CD71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50" y="1628968"/>
            <a:ext cx="4003808" cy="3039035"/>
          </a:xfrm>
          <a:prstGeom prst="rect">
            <a:avLst/>
          </a:prstGeom>
        </p:spPr>
      </p:pic>
      <p:pic>
        <p:nvPicPr>
          <p:cNvPr id="15" name="Imagem 14" descr="Homem com a boca aberta&#10;&#10;Descrição gerada automaticamente">
            <a:extLst>
              <a:ext uri="{FF2B5EF4-FFF2-40B4-BE49-F238E27FC236}">
                <a16:creationId xmlns:a16="http://schemas.microsoft.com/office/drawing/2014/main" id="{0E044451-9FF3-6EAC-2911-142AAC607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334" y="1831766"/>
            <a:ext cx="3997951" cy="224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03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se...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2AD388F2-D4BE-9CB6-8F0B-022CF4285A17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Todo o investimento nesse data center não for necessário dada sua demanda ?</a:t>
            </a:r>
          </a:p>
          <a:p>
            <a:pPr marL="342900" lvl="6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Um dia seu negócio crescer e a infraestrutura não suportar a demanda de usuários ?</a:t>
            </a:r>
          </a:p>
        </p:txBody>
      </p:sp>
    </p:spTree>
    <p:extLst>
      <p:ext uri="{BB962C8B-B14F-4D97-AF65-F5344CB8AC3E}">
        <p14:creationId xmlns:p14="http://schemas.microsoft.com/office/powerpoint/2010/main" val="5299632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Então seria ideal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2AD388F2-D4BE-9CB6-8F0B-022CF4285A17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Economia de recursos e custo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Escalabilidade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Elasticidade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Disponibilidade</a:t>
            </a:r>
          </a:p>
        </p:txBody>
      </p:sp>
    </p:spTree>
    <p:extLst>
      <p:ext uri="{BB962C8B-B14F-4D97-AF65-F5344CB8AC3E}">
        <p14:creationId xmlns:p14="http://schemas.microsoft.com/office/powerpoint/2010/main" val="324771913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2BAC3C-195F-44EC-AAA2-57E3558AA592}">
  <ds:schemaRefs>
    <ds:schemaRef ds:uri="19483571-f922-4e8e-9c1c-26f0a2252132"/>
    <ds:schemaRef ds:uri="851b35d3-0456-4d6a-bc2f-da927e91d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B36EE4A-77CB-40F8-99E6-2229B4F7F44C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11828</Words>
  <Application>Microsoft Office PowerPoint</Application>
  <PresentationFormat>Apresentação na tela (16:9)</PresentationFormat>
  <Paragraphs>1837</Paragraphs>
  <Slides>514</Slides>
  <Notes>514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514</vt:i4>
      </vt:variant>
    </vt:vector>
  </HeadingPairs>
  <TitlesOfParts>
    <vt:vector size="520" baseType="lpstr">
      <vt:lpstr>Arial,Sans-Serif</vt:lpstr>
      <vt:lpstr>Century Gothic</vt:lpstr>
      <vt:lpstr>Arial</vt:lpstr>
      <vt:lpstr>Courier New</vt:lpstr>
      <vt:lpstr>Calibri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Renato Seabra</cp:lastModifiedBy>
  <cp:revision>4</cp:revision>
  <dcterms:modified xsi:type="dcterms:W3CDTF">2023-04-04T19:29:14Z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